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1"/>
  </p:sldMasterIdLst>
  <p:notesMasterIdLst>
    <p:notesMasterId r:id="rId28"/>
  </p:notesMasterIdLst>
  <p:sldIdLst>
    <p:sldId id="280" r:id="rId2"/>
    <p:sldId id="279" r:id="rId3"/>
    <p:sldId id="309" r:id="rId4"/>
    <p:sldId id="340" r:id="rId5"/>
    <p:sldId id="298" r:id="rId6"/>
    <p:sldId id="341" r:id="rId7"/>
    <p:sldId id="295" r:id="rId8"/>
    <p:sldId id="317" r:id="rId9"/>
    <p:sldId id="299" r:id="rId10"/>
    <p:sldId id="300" r:id="rId11"/>
    <p:sldId id="311" r:id="rId12"/>
    <p:sldId id="291" r:id="rId13"/>
    <p:sldId id="303" r:id="rId14"/>
    <p:sldId id="305" r:id="rId15"/>
    <p:sldId id="312" r:id="rId16"/>
    <p:sldId id="335" r:id="rId17"/>
    <p:sldId id="334" r:id="rId18"/>
    <p:sldId id="315" r:id="rId19"/>
    <p:sldId id="342" r:id="rId20"/>
    <p:sldId id="343" r:id="rId21"/>
    <p:sldId id="323" r:id="rId22"/>
    <p:sldId id="324" r:id="rId23"/>
    <p:sldId id="325" r:id="rId24"/>
    <p:sldId id="336" r:id="rId25"/>
    <p:sldId id="338" r:id="rId26"/>
    <p:sldId id="344" r:id="rId27"/>
  </p:sldIdLst>
  <p:sldSz cx="9144000" cy="5715000" type="screen16x10"/>
  <p:notesSz cx="6858000" cy="9144000"/>
  <p:defaultTextStyle>
    <a:defPPr>
      <a:defRPr lang="en-US"/>
    </a:defPPr>
    <a:lvl1pPr marL="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0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03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05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07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09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1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21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814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44" userDrawn="1">
          <p15:clr>
            <a:srgbClr val="A4A3A4"/>
          </p15:clr>
        </p15:guide>
        <p15:guide id="4" orient="horz" pos="1296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orient="horz" pos="1800" userDrawn="1">
          <p15:clr>
            <a:srgbClr val="A4A3A4"/>
          </p15:clr>
        </p15:guide>
        <p15:guide id="7" pos="4464" userDrawn="1">
          <p15:clr>
            <a:srgbClr val="A4A3A4"/>
          </p15:clr>
        </p15:guide>
        <p15:guide id="8" pos="40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00"/>
    <a:srgbClr val="00BCF2"/>
    <a:srgbClr val="0078D7"/>
    <a:srgbClr val="00B294"/>
    <a:srgbClr val="BAD80A"/>
    <a:srgbClr val="FFFFFF"/>
    <a:srgbClr val="004B50"/>
    <a:srgbClr val="5C2D91"/>
    <a:srgbClr val="B4A0FF"/>
    <a:srgbClr val="B4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605" autoAdjust="0"/>
    <p:restoredTop sz="62788" autoAdjust="0"/>
  </p:normalViewPr>
  <p:slideViewPr>
    <p:cSldViewPr snapToGrid="0">
      <p:cViewPr varScale="1">
        <p:scale>
          <a:sx n="127" d="100"/>
          <a:sy n="127" d="100"/>
        </p:scale>
        <p:origin x="1866" y="90"/>
      </p:cViewPr>
      <p:guideLst>
        <p:guide pos="144"/>
        <p:guide orient="horz" pos="1296"/>
        <p:guide pos="2880"/>
        <p:guide orient="horz" pos="1800"/>
        <p:guide pos="4464"/>
        <p:guide pos="40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3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F3BE2-5C17-F645-BF93-BBD4DADA8A4A}" type="datetimeFigureOut">
              <a:rPr lang="en-US" smtClean="0"/>
              <a:t>11/2/2017</a:t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0EC2C-E6BA-F248-9EDA-113245C923E1}" type="slidenum">
              <a:rPr lang="en-US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35615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minecraft.net/" TargetMode="External"/><Relationship Id="rId7" Type="http://schemas.openxmlformats.org/officeDocument/2006/relationships/hyperlink" Target="http://studio.code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tudio.code.org/" TargetMode="External"/><Relationship Id="rId5" Type="http://schemas.openxmlformats.org/officeDocument/2006/relationships/hyperlink" Target="http://code.org/educate" TargetMode="External"/><Relationship Id="rId4" Type="http://schemas.openxmlformats.org/officeDocument/2006/relationships/hyperlink" Target="https://code.org/educate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en-us/legal/intellectualproperty/trademarks/en-us.aspx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u="none" dirty="0">
                <a:ea typeface="Microsoft YaHei" panose="020B0503020204020204" pitchFamily="34" charset="-122"/>
              </a:rPr>
              <a:t>以下演示文稿针对 </a:t>
            </a:r>
            <a:r>
              <a:rPr lang="en-US" altLang="zh-CN" b="0" u="none" dirty="0">
                <a:ea typeface="Microsoft YaHei" panose="020B0503020204020204" pitchFamily="34" charset="-122"/>
              </a:rPr>
              <a:t>11 </a:t>
            </a:r>
            <a:r>
              <a:rPr lang="zh-CN" altLang="en-US" b="0" u="none" dirty="0">
                <a:ea typeface="Microsoft YaHei" panose="020B0503020204020204" pitchFamily="34" charset="-122"/>
              </a:rPr>
              <a:t>岁及以上的青少年。我们建议演示文稿、指导性讨论、视频和学生编码活动用时 </a:t>
            </a:r>
            <a:r>
              <a:rPr lang="en-US" altLang="zh-CN" b="0" u="none" dirty="0">
                <a:ea typeface="Microsoft YaHei" panose="020B0503020204020204" pitchFamily="34" charset="-122"/>
              </a:rPr>
              <a:t>90 </a:t>
            </a:r>
            <a:r>
              <a:rPr lang="zh-CN" altLang="en-US" b="0" u="none" dirty="0">
                <a:ea typeface="Microsoft YaHei" panose="020B0503020204020204" pitchFamily="34" charset="-122"/>
              </a:rPr>
              <a:t>分钟。 </a:t>
            </a:r>
            <a:endParaRPr lang="zh-CN" altLang="en-US" b="1" u="sng" dirty="0">
              <a:ea typeface="Microsoft YaHei" panose="020B0503020204020204" pitchFamily="34" charset="-122"/>
            </a:endParaRPr>
          </a:p>
          <a:p>
            <a:endParaRPr lang="zh-CN" altLang="en-US" sz="1200" b="1" i="0" u="sng" dirty="0">
              <a:solidFill>
                <a:srgbClr val="000000"/>
              </a:solidFill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“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大家好！我是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&lt;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姓名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&gt;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，来自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&lt;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机构名称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&gt;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。欢迎参加今年的‘编程一小时’教程！‘编程一小时’是由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code.org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举办的全球性活动，目的是证明人人都可以学会编程基础知识。今天，你们将学习微软提供的新‘编程一小时’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Minecraft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教程，</a:t>
            </a: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努力证明这一点。开始前，我们先来谈谈编程</a:t>
            </a:r>
            <a:r>
              <a:rPr lang="zh-CN" altLang="en-US" sz="1200" b="0" i="1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到底</a:t>
            </a: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是什么，它为何很重要，以及编程怎样才能对生活产生积极影响！”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b="0" u="none" baseline="0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让参与者为“编程一小时”而感到振奋！</a:t>
            </a:r>
          </a:p>
          <a:p>
            <a:endParaRPr lang="zh-CN" altLang="en-US" b="0" u="none" baseline="0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kern="1200" dirty="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</a:rPr>
              <a:t>辅导员注意事项：</a:t>
            </a:r>
            <a:endParaRPr lang="zh-CN" altLang="en-US" sz="1200" b="1" i="0" u="sng" kern="1200" dirty="0">
              <a:solidFill>
                <a:srgbClr val="000000"/>
              </a:solidFill>
              <a:latin typeface="+mn-lt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活动演示文稿集中的大部分幻灯片都简洁明了，大多数情况下仅耗时几秒钟，目的是增强直观效果，以便向受众提供快速的对话式演示文稿。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此幻灯片图像添加方法：</a:t>
            </a: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此图像表示了世界范围内 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Hour of Code™ </a:t>
            </a:r>
            <a:r>
              <a:rPr lang="zh-CN" altLang="en-US" sz="1200" b="0" i="0" kern="1200" dirty="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rPr>
              <a:t>事件的参与程度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8933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“它也可以帮助你们实现很多目标，比如与朋友一起创建一个博客、网站或应用程序。”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在幻灯片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9-12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中我们直观地向年轻人展示可通过编程得到的乐趣。我们很想强调编程</a:t>
            </a:r>
            <a:r>
              <a:rPr lang="zh-CN" altLang="en-US" sz="1200" b="1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是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：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协作性的活动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适合任何性别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适合内向和外向的人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是关于解决问题的活动。编程实际上很少涉及到数学。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适合想用计算机使自己的爱好更加广泛的人 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此幻灯片图像添加方法：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如要更换图像，则要确保图像符合以下标准：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包含十几岁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/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中学年龄段的男生和女生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可展现出参与者对技术学习的愉快心情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包含一群人而不只是个人 </a:t>
            </a:r>
          </a:p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10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5652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“现在，我们深入了解编程究竟是什么。”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为下一部分做铺垫，让年轻人为编程究竟是什么而兴奋。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此幻灯片图像添加方法：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不适用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11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006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“编程不只是为了编写程序，或者发出计算机指令。它是与朋友合作，用新方法解决问题。”</a:t>
            </a:r>
          </a:p>
          <a:p>
            <a:endParaRPr lang="zh-CN" altLang="en-US" sz="1200" b="1" u="sng" kern="1200" baseline="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向年轻人表明编程所需的是活跃的头脑，喜欢破解谜题，修理东西，寻找解决方法。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此幻灯片图像添加方法：</a:t>
            </a:r>
          </a:p>
          <a:p>
            <a:endParaRPr lang="zh-CN" altLang="en-US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如要更换图像，则要确保图像符合以下标准：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一群年轻人一边看着计算机或平板电脑，一边一起工作。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12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780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“编程是为了将创造力和计算机的功能结合起来，以创建令人兴奋的事物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”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1" u="sng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u="none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让年轻人思考可将编程与什么联系起来，以继续拓展他们的思路。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此幻灯片图像添加方法：</a:t>
            </a:r>
          </a:p>
          <a:p>
            <a:endParaRPr lang="zh-CN" altLang="en-US" sz="1200" u="sng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如要更换图像，则要确保图像符合以下标准：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包含通常不会与编程相关联的艺术形式如音乐或视觉艺术。</a:t>
            </a:r>
          </a:p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13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92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“编程也是为了展开合作，共同创造新的东西！”</a:t>
            </a:r>
          </a:p>
          <a:p>
            <a:endParaRPr lang="zh-CN" altLang="en-US" b="0" u="none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u="none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u="none" dirty="0">
                <a:ea typeface="Microsoft YaHei" panose="020B0503020204020204" pitchFamily="34" charset="-122"/>
              </a:rPr>
              <a:t>为了更正编码通常是完全独立完成的错误想法。</a:t>
            </a:r>
            <a:r>
              <a:rPr lang="zh-CN" altLang="en-US" dirty="0">
                <a:ea typeface="Microsoft YaHei" panose="020B0503020204020204" pitchFamily="34" charset="-122"/>
              </a:rPr>
              <a:t>任何人都可以编码，这是可实现且有趣的事情。 </a:t>
            </a:r>
            <a:endParaRPr lang="zh-CN" altLang="en-US" b="0" u="none" dirty="0">
              <a:ea typeface="Microsoft YaHei" panose="020B0503020204020204" pitchFamily="34" charset="-122"/>
            </a:endParaRP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此幻灯片图像添加方法：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如要更换图像，则要确保图像符合以下标准：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包含一群快乐的年轻人。</a:t>
            </a:r>
          </a:p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14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5648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“你喜欢和朋友一起做什么？ 喜欢做的完全可以是任何事情，当志愿者，运动，做手工制作，玩电子游戏。”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要将编程说成是社交活动，这样才更有可能使参与者投入时间和精力。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15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8437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“编程和你喜欢做的所有事情息息相关！”</a:t>
            </a:r>
          </a:p>
          <a:p>
            <a:endParaRPr lang="zh-CN" altLang="en-US" b="0" u="none" baseline="0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*可举的例子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如果有人喜欢</a:t>
            </a:r>
            <a:r>
              <a:rPr lang="zh-CN" altLang="en-US" sz="1200" b="1" i="0" dirty="0">
                <a:solidFill>
                  <a:srgbClr val="000000"/>
                </a:solidFill>
                <a:ea typeface="Microsoft YaHei" panose="020B0503020204020204" pitchFamily="34" charset="-122"/>
              </a:rPr>
              <a:t>电子游戏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，他们可以用编程创建自己的游戏。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喜欢</a:t>
            </a:r>
            <a:r>
              <a:rPr lang="zh-CN" altLang="en-US" sz="1200" b="1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时尚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的人可以创建自己的博客，宣传他们自己整理的手工制作窍门。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喜欢</a:t>
            </a:r>
            <a:r>
              <a:rPr lang="zh-CN" altLang="en-US" sz="1200" b="1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文学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的人可以创建网站，分享他们的本月“必读书籍”以及个性化评论。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鉴于社会影响力对这个年龄段的重要性，务必要反映出编程可以应用于生活的</a:t>
            </a:r>
            <a:r>
              <a:rPr lang="zh-CN" altLang="en-US" sz="1200" b="0" i="1" dirty="0">
                <a:solidFill>
                  <a:srgbClr val="000000"/>
                </a:solidFill>
                <a:ea typeface="Microsoft YaHei" panose="020B0503020204020204" pitchFamily="34" charset="-122"/>
              </a:rPr>
              <a:t>各个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方面，而且编程并不离经叛道。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此幻灯片图像添加方法：</a:t>
            </a:r>
          </a:p>
          <a:p>
            <a:endParaRPr lang="zh-CN" altLang="en-US" sz="1200" u="sng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此幻灯片我们采用了焰火的图像，是为了强调对编码新认识的“火花”。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baseline="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如要更换图像，则要确保图像符合以下标准：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包含可表现开创新事物或开拓视野的图像或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GIF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动图。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a typeface="Microsoft YaHei" panose="020B0503020204020204" pitchFamily="34" charset="-122"/>
            </a:endParaRPr>
          </a:p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16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8170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“我们马上就要开始了，我希望你们在学习教程的过程中思考我们谈论过的所有话题，并且想想怎样才能在日常生活中运用编程。”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确保学生在参加“编程一小时”时思考他们在演示上所看到的一切。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此幻灯片图像添加方法：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此幻灯片我们采用了摄影师的图像，再次强调编程对各种兴趣都是有用的。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baseline="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如要更换图像，则要确保图像符合以下标准：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包含通常不与编程相关联的图像或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GIF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动画。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17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855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“好，我们开始吧！”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b="0" u="none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介绍 “编程一小时”活动。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此幻灯片图像添加方法：</a:t>
            </a:r>
          </a:p>
          <a:p>
            <a:endParaRPr lang="zh-CN" altLang="en-US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如要更换图像，则要确保图像符合以下标准：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包含看上去很兴奋的年轻人的图像。</a:t>
            </a:r>
          </a:p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18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8131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u="sng" dirty="0"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u="none" dirty="0">
                <a:ea typeface="Microsoft YaHei" panose="020B0503020204020204" pitchFamily="34" charset="-122"/>
              </a:rPr>
              <a:t>“你准备好开始编码了吗？让我们开始吧！今天的</a:t>
            </a:r>
            <a:r>
              <a:rPr lang="zh-CN" altLang="en-US" sz="12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Hour of </a:t>
            </a:r>
            <a:r>
              <a:rPr lang="en-US" altLang="zh-CN" b="0" u="none" baseline="0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zh-CN" altLang="en-US" b="0" u="none" baseline="0" dirty="0">
                <a:ea typeface="Microsoft YaHei" panose="020B0503020204020204" pitchFamily="34" charset="-122"/>
              </a:rPr>
              <a:t>，我们将学习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受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Minecraft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游戏启发的教程</a:t>
            </a:r>
            <a:r>
              <a:rPr lang="zh-CN" altLang="en-US" b="0" u="none" baseline="0" dirty="0">
                <a:ea typeface="Microsoft YaHei" panose="020B0503020204020204" pitchFamily="34" charset="-122"/>
              </a:rPr>
              <a:t>！本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教程使用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Minecraft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视频游戏中的人物和概念，但它本身并不是游戏。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在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Minecraft Hour of </a:t>
            </a:r>
            <a:r>
              <a:rPr lang="en-US" altLang="zh-CN" b="0" u="none" baseline="0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教程中，你将认识‘代理’，并学习和使用编码技术（如循环、调试和函数）设计自己的难题解决方案，并观看代理执行他们的命令。”</a:t>
            </a:r>
            <a:endParaRPr lang="zh-CN" altLang="en-US" sz="1200" b="0" baseline="0" dirty="0">
              <a:ea typeface="Microsoft YaHei" panose="020B0503020204020204" pitchFamily="34" charset="-122"/>
            </a:endParaRPr>
          </a:p>
          <a:p>
            <a:endParaRPr lang="zh-CN" altLang="en-US" b="0" u="none" dirty="0">
              <a:ea typeface="Microsoft YaHei" panose="020B0503020204020204" pitchFamily="34" charset="-122"/>
            </a:endParaRPr>
          </a:p>
          <a:p>
            <a:endParaRPr lang="zh-CN" altLang="en-US" b="0" u="none" dirty="0">
              <a:ea typeface="Microsoft YaHei" panose="020B0503020204020204" pitchFamily="34" charset="-122"/>
            </a:endParaRP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b="1" u="sng" dirty="0">
                <a:ea typeface="Microsoft YaHei" panose="020B0503020204020204" pitchFamily="34" charset="-122"/>
              </a:rPr>
              <a:t>此幻灯片的目的：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u="none" dirty="0"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u="none" dirty="0">
                <a:ea typeface="Microsoft YaHei" panose="020B0503020204020204" pitchFamily="34" charset="-122"/>
              </a:rPr>
              <a:t>介绍 </a:t>
            </a:r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Hour of </a:t>
            </a:r>
            <a:r>
              <a:rPr lang="en-US" altLang="zh-CN" b="0" u="none" baseline="0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endParaRPr lang="en-US" altLang="zh-CN" sz="1200" dirty="0">
              <a:solidFill>
                <a:schemeClr val="bg1"/>
              </a:solidFill>
              <a:latin typeface="Segoe UI Light" panose="020B0502040204020203" pitchFamily="34" charset="0"/>
              <a:ea typeface="Microsoft YaHei" panose="020B0503020204020204" pitchFamily="34" charset="-122"/>
            </a:endParaRP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u="sng" dirty="0">
                <a:ea typeface="Microsoft YaHei" panose="020B0503020204020204" pitchFamily="34" charset="-122"/>
              </a:rPr>
              <a:t>辅导员注意事项：</a:t>
            </a:r>
          </a:p>
          <a:p>
            <a:pPr>
              <a:defRPr/>
            </a:pPr>
            <a:r>
              <a:rPr lang="zh-CN" altLang="en-US" b="0" dirty="0">
                <a:ea typeface="Microsoft YaHei" panose="020B0503020204020204" pitchFamily="34" charset="-122"/>
              </a:rPr>
              <a:t>有多个 </a:t>
            </a:r>
            <a:r>
              <a:rPr lang="en-US" altLang="zh-CN" b="0" dirty="0">
                <a:ea typeface="Microsoft YaHei" panose="020B0503020204020204" pitchFamily="34" charset="-122"/>
              </a:rPr>
              <a:t>Minecraft </a:t>
            </a:r>
            <a:r>
              <a:rPr lang="zh-CN" altLang="en-US" b="0" dirty="0">
                <a:ea typeface="Microsoft YaHei" panose="020B0503020204020204" pitchFamily="34" charset="-122"/>
              </a:rPr>
              <a:t>教程。从今年的教程开始，如果他们提早完成，再使用其他教程。每个教程教授不同的概念，因此学习所有教程是一个好主意！</a:t>
            </a:r>
            <a:r>
              <a:rPr lang="zh-CN" altLang="en-US" dirty="0">
                <a:ea typeface="Microsoft YaHei" panose="020B0503020204020204" pitchFamily="34" charset="-122"/>
              </a:rPr>
              <a:t> </a:t>
            </a:r>
            <a:endParaRPr lang="zh-CN" altLang="en-US" b="0" dirty="0">
              <a:ea typeface="Microsoft YaHei" panose="020B0503020204020204" pitchFamily="34" charset="-122"/>
            </a:endParaRPr>
          </a:p>
          <a:p>
            <a:endParaRPr lang="zh-CN" altLang="en-US" sz="1200" b="1" u="sng" kern="1200" baseline="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如果你不能为每个参与者提供单独的设备，请尝试让他们与其他人结对，并轮流执行每节课的每一个步骤，以便他们都有机会参与操作和观察。我们建议每个人独立解决难题。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十五分钟后，为小组成员取得的进展以及他们已编写的代码向他们表示祝贺。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对于完成了本教程和</a:t>
            </a:r>
            <a:r>
              <a:rPr lang="en-US" altLang="zh-CN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/</a:t>
            </a:r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或更高级教程的参与者，邀请他们使用</a:t>
            </a:r>
            <a:r>
              <a:rPr lang="zh-CN" altLang="en-US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钻石路径</a:t>
            </a:r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（其中包括附加编码挑战，他们需要完成这些挑战以获取相应级别的钻石）完成本教程的游戏。</a:t>
            </a:r>
            <a:endParaRPr lang="zh-CN" altLang="en-US" b="0" u="none" dirty="0"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dirty="0"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dirty="0">
              <a:ea typeface="Microsoft YaHei" panose="020B0503020204020204" pitchFamily="34" charset="-122"/>
            </a:endParaRPr>
          </a:p>
          <a:p>
            <a:r>
              <a:rPr lang="zh-CN" altLang="en-US" dirty="0"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19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0605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“你可能已经知道，编程就是人们用来给出技术指令。计算机不懂英语，所以我们必须用一种计算机能懂的语言给它们下指令。这种语言就是代码！你可能不知道，编程不只适合软件工程师和技术人员，它还是一种非常有用的技能</a:t>
            </a:r>
            <a:r>
              <a:rPr lang="zh-CN" altLang="en-US" sz="1200" b="0" i="1" dirty="0">
                <a:solidFill>
                  <a:srgbClr val="000000"/>
                </a:solidFill>
                <a:ea typeface="Microsoft YaHei" panose="020B0503020204020204" pitchFamily="34" charset="-122"/>
              </a:rPr>
              <a:t>，任何人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都可以学会！”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u="sng" dirty="0">
                <a:ea typeface="Microsoft YaHei" panose="020B0503020204020204" pitchFamily="34" charset="-122"/>
              </a:rPr>
              <a:t>辅导员注意事项：</a:t>
            </a:r>
            <a:endParaRPr lang="zh-CN" altLang="en-US" b="1" u="sng" baseline="0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放映下一张幻灯片时，会自动播放该视频。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b="1" u="none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以下部分旨在改变许多年轻人对编码的误解。 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此幻灯片图像添加方法：</a:t>
            </a: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这是“‘你好世界’的二进制代码”的一张图像，重复出现了 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8 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次。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2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8005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0" u="none" dirty="0">
              <a:ea typeface="Microsoft YaHei" panose="020B0503020204020204" pitchFamily="34" charset="-122"/>
            </a:endParaRPr>
          </a:p>
          <a:p>
            <a:r>
              <a:rPr lang="zh-CN" altLang="en-US" b="0" u="none" dirty="0">
                <a:ea typeface="Microsoft YaHei" panose="020B0503020204020204" pitchFamily="34" charset="-122"/>
              </a:rPr>
              <a:t>“现在转到 </a:t>
            </a:r>
            <a:r>
              <a:rPr lang="en-US" altLang="zh-CN" sz="1200" b="0" u="none" dirty="0">
                <a:solidFill>
                  <a:schemeClr val="bg1"/>
                </a:solidFill>
                <a:latin typeface="Segoe Pro Light" charset="0"/>
                <a:ea typeface="Microsoft YaHei" panose="020B0503020204020204" pitchFamily="34" charset="-122"/>
              </a:rPr>
              <a:t>code.org</a:t>
            </a:r>
            <a:r>
              <a:rPr lang="en-US" altLang="zh-CN" sz="1200" dirty="0">
                <a:solidFill>
                  <a:schemeClr val="bg1"/>
                </a:solidFill>
                <a:latin typeface="Segoe Pro Light" charset="0"/>
                <a:ea typeface="Microsoft YaHei" panose="020B0503020204020204" pitchFamily="34" charset="-122"/>
              </a:rPr>
              <a:t>/Minecraft</a:t>
            </a:r>
            <a:r>
              <a:rPr lang="zh-CN" altLang="en-US" dirty="0">
                <a:ea typeface="Microsoft YaHei" panose="020B0503020204020204" pitchFamily="34" charset="-122"/>
              </a:rPr>
              <a:t>，</a:t>
            </a:r>
            <a:r>
              <a:rPr lang="zh-CN" altLang="en-US" b="0" u="none" baseline="0" dirty="0">
                <a:ea typeface="Microsoft YaHei" panose="020B0503020204020204" pitchFamily="34" charset="-122"/>
              </a:rPr>
              <a:t>查找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Minecraft </a:t>
            </a:r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Hour of </a:t>
            </a:r>
            <a:r>
              <a:rPr lang="en-US" altLang="zh-CN" b="0" u="none" baseline="0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 Hero’s Journey</a:t>
            </a:r>
            <a:r>
              <a:rPr lang="zh-CN" altLang="en-US" dirty="0"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ea typeface="Microsoft YaHei" panose="020B0503020204020204" pitchFamily="34" charset="-122"/>
              </a:rPr>
              <a:t>Minecraft Hour of </a:t>
            </a:r>
            <a:r>
              <a:rPr lang="en-US" altLang="zh-CN" b="0" u="none" baseline="0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en-US" altLang="zh-CN" dirty="0"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ea typeface="Microsoft YaHei" panose="020B0503020204020204" pitchFamily="34" charset="-122"/>
              </a:rPr>
              <a:t>英雄之旅）</a:t>
            </a:r>
            <a:r>
              <a:rPr lang="zh-CN" altLang="en-US" b="0" u="none" baseline="0" dirty="0">
                <a:ea typeface="Microsoft YaHei" panose="020B0503020204020204" pitchFamily="34" charset="-122"/>
              </a:rPr>
              <a:t>教程并开始！”</a:t>
            </a:r>
            <a:endParaRPr lang="zh-CN" altLang="en-US" b="1" u="sng" dirty="0">
              <a:ea typeface="Microsoft YaHei" panose="020B0503020204020204" pitchFamily="34" charset="-122"/>
            </a:endParaRP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algn="l" defTabSz="914400" rtl="0" eaLnBrk="1" latinLnBrk="0" hangingPunct="1"/>
            <a:r>
              <a:rPr lang="zh-CN" altLang="en-US" sz="1200" b="0" u="none" kern="1200" dirty="0">
                <a:solidFill>
                  <a:schemeClr val="tx1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给用户一些时间了解教程。</a:t>
            </a:r>
            <a:endParaRPr lang="zh-CN" altLang="en-US" sz="1200" b="0" u="none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u="none" baseline="0" dirty="0">
              <a:ea typeface="Microsoft YaHei" panose="020B0503020204020204" pitchFamily="34" charset="-122"/>
            </a:endParaRPr>
          </a:p>
          <a:p>
            <a:r>
              <a:rPr lang="zh-CN" altLang="en-US" b="1" u="sng" baseline="0" dirty="0">
                <a:ea typeface="Microsoft YaHei" panose="020B0503020204020204" pitchFamily="34" charset="-122"/>
              </a:rPr>
              <a:t>辅导员注意事项：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dirty="0">
                <a:ea typeface="Microsoft YaHei" panose="020B0503020204020204" pitchFamily="34" charset="-122"/>
              </a:rPr>
              <a:t>在本教程中持续播放此幻灯片，</a:t>
            </a:r>
            <a:r>
              <a:rPr lang="zh-CN" altLang="en-US" i="1" baseline="0" dirty="0">
                <a:ea typeface="Microsoft YaHei" panose="020B0503020204020204" pitchFamily="34" charset="-122"/>
              </a:rPr>
              <a:t>仅</a:t>
            </a:r>
            <a:r>
              <a:rPr lang="zh-CN" altLang="en-US" dirty="0">
                <a:ea typeface="Microsoft YaHei" panose="020B0503020204020204" pitchFamily="34" charset="-122"/>
              </a:rPr>
              <a:t>当你的小组要结束教程时，才能继续播放下一张幻灯片。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u="none" kern="1200" dirty="0">
                <a:solidFill>
                  <a:schemeClr val="tx1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如果参与者登录了课程，则会按水平保存学习进度，若没有完成课程，则可以在下次进入课程时返回此位置。</a:t>
            </a:r>
            <a:endParaRPr lang="zh-CN" altLang="en-US" sz="1200" b="0" u="none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由于有自由的游戏时间和空间来构造一个人想要的任何东西，因此要注意年轻人和用户生成的内容存在的风险。</a:t>
            </a:r>
            <a:endParaRPr lang="zh-CN" altLang="en-US" baseline="0" dirty="0">
              <a:ea typeface="Microsoft YaHei" panose="020B0503020204020204" pitchFamily="34" charset="-122"/>
            </a:endParaRPr>
          </a:p>
          <a:p>
            <a:pPr marL="0" lvl="0" indent="0">
              <a:buFont typeface="Arial"/>
              <a:buNone/>
            </a:pPr>
            <a:endParaRPr lang="zh-CN" altLang="en-US" baseline="0" dirty="0">
              <a:highlight>
                <a:srgbClr val="FFFF00"/>
              </a:highlight>
              <a:ea typeface="Microsoft YaHei" panose="020B0503020204020204" pitchFamily="34" charset="-122"/>
            </a:endParaRPr>
          </a:p>
          <a:p>
            <a:pPr marL="0" lvl="0" indent="0">
              <a:buFont typeface="Arial"/>
              <a:buNone/>
            </a:pPr>
            <a:r>
              <a:rPr lang="zh-CN" altLang="en-US" b="1" u="sng" baseline="0" dirty="0">
                <a:highlight>
                  <a:srgbClr val="FFFF00"/>
                </a:highlight>
                <a:ea typeface="Microsoft YaHei" panose="020B0503020204020204" pitchFamily="34" charset="-122"/>
              </a:rPr>
              <a:t>如果你的时间有限：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Microsoft YaHei" panose="020B0503020204020204" pitchFamily="34" charset="-122"/>
              </a:rPr>
              <a:t>完成尽可能多的难题。精通科技的孩子可以在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Microsoft YaHei" panose="020B0503020204020204" pitchFamily="34" charset="-122"/>
              </a:rPr>
              <a:t>50-60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Microsoft YaHei" panose="020B0503020204020204" pitchFamily="34" charset="-122"/>
              </a:rPr>
              <a:t>分钟内完成所有难题。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Microsoft YaHei" panose="020B0503020204020204" pitchFamily="34" charset="-122"/>
              </a:rPr>
              <a:t>对学生已完成的难题向他们表示祝贺，让他们知道他们可以在家里再次进行编码。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aseline="0" dirty="0">
              <a:highlight>
                <a:srgbClr val="FFFF00"/>
              </a:highlight>
              <a:ea typeface="Microsoft YaHei" panose="020B0503020204020204" pitchFamily="34" charset="-122"/>
            </a:endParaRPr>
          </a:p>
          <a:p>
            <a:pPr marL="0" algn="l" defTabSz="914400" rtl="0" eaLnBrk="1" latinLnBrk="0" hangingPunct="1"/>
            <a:r>
              <a:rPr lang="zh-CN" altLang="en-US" sz="1200" b="1" u="sng" kern="1200" dirty="0">
                <a:solidFill>
                  <a:schemeClr val="tx1"/>
                </a:solidFill>
                <a:highlight>
                  <a:srgbClr val="FFFF00"/>
                </a:highlight>
                <a:latin typeface="SimSun" panose="02010600030101010101" pitchFamily="2" charset="-122"/>
                <a:ea typeface="Microsoft YaHei" panose="020B0503020204020204" pitchFamily="34" charset="-122"/>
              </a:rPr>
              <a:t>如果您的时间充裕：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指导学生基于最后一个难题继续创建，以增加可以玩游戏的时间。  </a:t>
            </a:r>
          </a:p>
          <a:p>
            <a:pPr marL="628650" lvl="1" indent="-1714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lang="zh-CN" altLang="en-US" sz="1200" b="0" u="none" kern="1200" dirty="0">
                <a:solidFill>
                  <a:schemeClr val="tx1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指导学生重新完成每个难题，让他们试着以不同的方式解决难题。这可以增加重复和实验的趣味性。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指导学生通过“</a:t>
            </a:r>
            <a:r>
              <a:rPr lang="en-US" altLang="zh-CN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Minecraft Hour of </a:t>
            </a:r>
            <a:r>
              <a:rPr lang="en-US" altLang="zh-CN" b="0" u="none" baseline="0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en-US" altLang="zh-CN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 Adventurer”</a:t>
            </a:r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（</a:t>
            </a:r>
            <a:r>
              <a:rPr lang="en-US" altLang="zh-CN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Minecraft Hour of </a:t>
            </a:r>
            <a:r>
              <a:rPr lang="en-US" altLang="zh-CN" b="0" u="none" baseline="0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en-US" altLang="zh-CN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 </a:t>
            </a:r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奇遇记）和</a:t>
            </a:r>
            <a:r>
              <a:rPr lang="en-US" altLang="zh-CN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/</a:t>
            </a:r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或“</a:t>
            </a:r>
            <a:r>
              <a:rPr lang="en-US" altLang="zh-CN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Minecraft Hour of </a:t>
            </a:r>
            <a:r>
              <a:rPr lang="en-US" altLang="zh-CN" b="0" u="none" baseline="0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en-US" altLang="zh-CN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 Designer”</a:t>
            </a:r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（</a:t>
            </a:r>
            <a:r>
              <a:rPr lang="en-US" altLang="zh-CN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Minecraft Hour of </a:t>
            </a:r>
            <a:r>
              <a:rPr lang="en-US" altLang="zh-CN" b="0" u="none" baseline="0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en-US" altLang="zh-CN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 </a:t>
            </a:r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设计师）玩游戏。</a:t>
            </a:r>
            <a:endParaRPr lang="zh-CN" altLang="en-US" b="0" u="none" dirty="0">
              <a:ea typeface="Microsoft YaHei" panose="020B0503020204020204" pitchFamily="34" charset="-122"/>
            </a:endParaRPr>
          </a:p>
          <a:p>
            <a:endParaRPr lang="zh-CN" altLang="en-US" b="1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20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3938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“好，各位同学</a:t>
            </a:r>
            <a:r>
              <a:rPr lang="en-US" altLang="zh-CN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! </a:t>
            </a: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教程只有几分钟就要结束了！”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提醒参与者时间快到了，教程即将结束。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此幻灯片图像添加方法：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对于此图像，我们添加了一个穿着狮子装的小猫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GIF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动图</a:t>
            </a:r>
            <a:r>
              <a:rPr lang="zh-CN" altLang="en-US" sz="1200" b="0" i="1" dirty="0">
                <a:solidFill>
                  <a:srgbClr val="000000"/>
                </a:solidFill>
                <a:ea typeface="Microsoft YaHei" panose="020B0503020204020204" pitchFamily="34" charset="-122"/>
              </a:rPr>
              <a:t>。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务必要添加令人感到有趣和来劲的内容，才能一直吸引受众，使其对所得到的体验感到兴奋。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baseline="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如要更换图像，则要确保图像符合以下标准：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是有趣的图像或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GIF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动图，表示教程的学习即将结束</a:t>
            </a:r>
          </a:p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21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108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b="0" u="none" baseline="0" dirty="0">
                <a:ea typeface="Microsoft YaHei" panose="020B0503020204020204" pitchFamily="34" charset="-122"/>
              </a:rPr>
              <a:t>“让我们再回到我们之前的对话。你对编码的认识是否有所改变？”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dirty="0">
                <a:ea typeface="Microsoft YaHei" panose="020B0503020204020204" pitchFamily="34" charset="-122"/>
              </a:rPr>
              <a:t>如果你的家人或朋友问“什么是代码”，你将如何回答？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dirty="0">
                <a:ea typeface="Microsoft YaHei" panose="020B0503020204020204" pitchFamily="34" charset="-122"/>
              </a:rPr>
              <a:t>你学到了什么？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dirty="0">
                <a:ea typeface="Microsoft YaHei" panose="020B0503020204020204" pitchFamily="34" charset="-122"/>
              </a:rPr>
              <a:t>对你来说最困难的是什么？当你陷入困境时你做了什么？为什么这么做很重要？</a:t>
            </a:r>
            <a:r>
              <a:rPr lang="en-US" altLang="zh-CN" dirty="0">
                <a:ea typeface="Microsoft YaHei" panose="020B0503020204020204" pitchFamily="34" charset="-122"/>
              </a:rPr>
              <a:t>[</a:t>
            </a:r>
            <a:r>
              <a:rPr lang="zh-CN" altLang="en-US" dirty="0">
                <a:ea typeface="Microsoft YaHei" panose="020B0503020204020204" pitchFamily="34" charset="-122"/>
              </a:rPr>
              <a:t>鼓励坚持</a:t>
            </a:r>
            <a:r>
              <a:rPr lang="en-US" altLang="zh-CN" dirty="0">
                <a:ea typeface="Microsoft YaHei" panose="020B0503020204020204" pitchFamily="34" charset="-122"/>
              </a:rPr>
              <a:t>]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dirty="0">
                <a:ea typeface="Microsoft YaHei" panose="020B0503020204020204" pitchFamily="34" charset="-122"/>
              </a:rPr>
              <a:t>如何使编码具有创造性？</a:t>
            </a:r>
            <a:r>
              <a:rPr lang="en-US" altLang="zh-CN" dirty="0">
                <a:ea typeface="Microsoft YaHei" panose="020B0503020204020204" pitchFamily="34" charset="-122"/>
              </a:rPr>
              <a:t>[</a:t>
            </a:r>
            <a:r>
              <a:rPr lang="zh-CN" altLang="en-US" dirty="0">
                <a:ea typeface="Microsoft YaHei" panose="020B0503020204020204" pitchFamily="34" charset="-122"/>
              </a:rPr>
              <a:t>使编码与另一种富有创造性的方式（如唱歌、跳舞、建筑）建立联系。</a:t>
            </a:r>
            <a:r>
              <a:rPr lang="en-US" altLang="zh-CN" dirty="0">
                <a:ea typeface="Microsoft YaHei" panose="020B0503020204020204" pitchFamily="34" charset="-122"/>
              </a:rPr>
              <a:t>]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dirty="0">
                <a:ea typeface="Microsoft YaHei" panose="020B0503020204020204" pitchFamily="34" charset="-122"/>
              </a:rPr>
              <a:t>编码适合哪些人？</a:t>
            </a:r>
            <a:r>
              <a:rPr lang="en-US" altLang="zh-CN" dirty="0">
                <a:ea typeface="Microsoft YaHei" panose="020B0503020204020204" pitchFamily="34" charset="-122"/>
              </a:rPr>
              <a:t>[</a:t>
            </a:r>
            <a:r>
              <a:rPr lang="zh-CN" altLang="en-US" dirty="0">
                <a:ea typeface="Microsoft YaHei" panose="020B0503020204020204" pitchFamily="34" charset="-122"/>
              </a:rPr>
              <a:t>努力超越神话（如男生、擅长数学的人等）</a:t>
            </a:r>
            <a:r>
              <a:rPr lang="en-US" altLang="zh-CN" dirty="0">
                <a:ea typeface="Microsoft YaHei" panose="020B0503020204020204" pitchFamily="34" charset="-122"/>
              </a:rPr>
              <a:t>]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回到刚开始时讨论的问题，看看参与者此前对编程的看法是否已改变。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此幻灯片图像添加方法：</a:t>
            </a:r>
          </a:p>
          <a:p>
            <a:endParaRPr lang="zh-CN" altLang="en-US" dirty="0">
              <a:effectLst/>
              <a:ea typeface="Microsoft YaHei" panose="020B0503020204020204" pitchFamily="34" charset="-122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不适用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22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7024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b="0" u="none" dirty="0">
                <a:ea typeface="Microsoft YaHei" panose="020B0503020204020204" pitchFamily="34" charset="-122"/>
              </a:rPr>
              <a:t>“你认为可以用编码创建什么？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编码可以应用于你关心的任何事情。” 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*可举的例子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如果你关心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志愿服务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，则可以构建一个网站，用于帮助招募朋友和其他人成为志愿者。</a:t>
            </a:r>
            <a:endParaRPr lang="zh-CN" altLang="en-US" dirty="0">
              <a:effectLst/>
              <a:ea typeface="Microsoft YaHei" panose="020B0503020204020204" pitchFamily="34" charset="-122"/>
            </a:endParaRPr>
          </a:p>
          <a:p>
            <a:pPr marL="628650" lvl="1" indent="-171450">
              <a:buFont typeface="Arial"/>
              <a:buChar char="•"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如果你关心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体育运动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，则可以构建一个应用，用于显示他们最喜欢的球队的统计信息。</a:t>
            </a:r>
            <a:endParaRPr lang="zh-CN" altLang="en-US" dirty="0">
              <a:effectLst/>
              <a:ea typeface="Microsoft YaHei" panose="020B0503020204020204" pitchFamily="34" charset="-122"/>
            </a:endParaRPr>
          </a:p>
          <a:p>
            <a:pPr marL="628650" lvl="1" indent="-171450">
              <a:buFont typeface="Arial"/>
              <a:buChar char="•"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如果你喜欢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音乐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，则可以创建一个网站，用于与朋友分享每周播放列表和专辑评论。</a:t>
            </a:r>
            <a:endParaRPr lang="zh-CN" altLang="en-US" dirty="0">
              <a:effectLst/>
              <a:ea typeface="Microsoft YaHei" panose="020B0503020204020204" pitchFamily="34" charset="-122"/>
            </a:endParaRP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再次强调对于编程而言，可能性是无限的。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着重于学生的兴趣爱好，强调他们如何能够将编程运用到他们喜欢的事情上。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23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3788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“既然你们正向着成为编程专家的目标前进，就来看看这几个免费资料吧！一定要把这些链接记下来，并且要坚持编程！”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鼓励年轻人在编程的道路上更进一步。</a:t>
            </a:r>
          </a:p>
          <a:p>
            <a:endParaRPr lang="zh-CN" altLang="en-US" b="0" u="none" baseline="0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辅导员注意事项</a:t>
            </a:r>
            <a:r>
              <a:rPr lang="en-US" altLang="zh-CN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: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参与者可以在他们开始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Hour of </a:t>
            </a:r>
            <a:r>
              <a:rPr lang="en-US" altLang="zh-CN" b="0" u="none" baseline="0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教程后以及在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Hour of Code</a:t>
            </a:r>
            <a:r>
              <a:rPr lang="en-US" altLang="zh-CN" sz="1200" kern="1200" baseline="300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TM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 活动后随时在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code.org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上访问他们的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Hour of </a:t>
            </a:r>
            <a:r>
              <a:rPr lang="en-US" altLang="zh-CN" b="1" u="none" baseline="0" dirty="0" err="1">
                <a:ea typeface="Microsoft YaHei" panose="020B0503020204020204" pitchFamily="34" charset="-122"/>
              </a:rPr>
              <a:t>Code</a:t>
            </a:r>
            <a:r>
              <a:rPr lang="en-US" altLang="zh-CN" b="1" u="none" baseline="30000" dirty="0" err="1">
                <a:ea typeface="Microsoft YaHei" panose="020B0503020204020204" pitchFamily="34" charset="-122"/>
              </a:rPr>
              <a:t>TM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证书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。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根据受众情况相应调整“更多资源”幻灯片上的内容：</a:t>
            </a:r>
          </a:p>
          <a:p>
            <a:endParaRPr lang="zh-CN" altLang="en-US" sz="1200" b="1" u="none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参与者可以将他们的代码上传到 </a:t>
            </a:r>
            <a:r>
              <a:rPr lang="en-US" altLang="zh-CN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Minecraft: Education Edition </a:t>
            </a:r>
            <a:r>
              <a:rPr lang="zh-CN" altLang="en-US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和</a:t>
            </a:r>
            <a:r>
              <a:rPr lang="en-US" altLang="zh-CN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/</a:t>
            </a:r>
            <a:r>
              <a:rPr lang="zh-CN" altLang="en-US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或 </a:t>
            </a:r>
            <a:r>
              <a:rPr lang="en-US" altLang="zh-CN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Windows 10 </a:t>
            </a:r>
            <a:r>
              <a:rPr lang="zh-CN" altLang="en-US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上的 </a:t>
            </a:r>
            <a:r>
              <a:rPr lang="en-US" altLang="zh-CN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Minecraft</a:t>
            </a:r>
            <a:r>
              <a:rPr lang="zh-CN" altLang="en-US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（如果可用）。</a:t>
            </a:r>
          </a:p>
          <a:p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参与者可以使用 </a:t>
            </a:r>
            <a:r>
              <a:rPr lang="en-US" altLang="zh-CN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Code Studio </a:t>
            </a:r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将他们的代码导入真实游戏，并观看他们的代码的实现情况！</a:t>
            </a:r>
          </a:p>
          <a:p>
            <a:endParaRPr lang="zh-CN" altLang="en-US" b="0" u="none" dirty="0"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浏览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Minecraft: Education Edition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Minecraft: Education Edition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专为学校而构建，并配有课堂管理工具、教案等。有关更多信息，请访问 </a:t>
            </a:r>
            <a:r>
              <a:rPr lang="en-US" altLang="zh-CN" sz="1200" u="sng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  <a:hlinkClick r:id="rId3"/>
              </a:rPr>
              <a:t>https://education.minecraft.net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。</a:t>
            </a:r>
            <a:endParaRPr lang="zh-CN" altLang="en-US" sz="1200" b="1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1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浏览将数字技能（从数字素养到计算机科学教育）引入社区的方法</a:t>
            </a:r>
            <a:br>
              <a:rPr lang="zh-CN" altLang="en-US" dirty="0">
                <a:ea typeface="Microsoft YaHei" panose="020B0503020204020204" pitchFamily="34" charset="-122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https://Microsoft.com/digitalskills </a:t>
            </a:r>
            <a:endParaRPr lang="zh-CN" altLang="en-US" b="0" u="none" dirty="0">
              <a:ea typeface="Microsoft YaHei" panose="020B0503020204020204" pitchFamily="34" charset="-122"/>
            </a:endParaRPr>
          </a:p>
          <a:p>
            <a:endParaRPr lang="zh-CN" altLang="en-US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latin typeface="SimSun" panose="02010600030101010101" pitchFamily="2" charset="-122"/>
                <a:ea typeface="Microsoft YaHei" panose="020B0503020204020204" pitchFamily="34" charset="-122"/>
              </a:rPr>
              <a:t>Code.org 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  <a:hlinkClick r:id="rId4"/>
              </a:rPr>
              <a:t>https://code.org/educate</a:t>
            </a:r>
            <a:r>
              <a:rPr lang="en-US" altLang="zh-CN" b="1" dirty="0">
                <a:latin typeface="SimSun" panose="02010600030101010101" pitchFamily="2" charset="-122"/>
                <a:ea typeface="Microsoft YaHei" panose="020B0503020204020204" pitchFamily="34" charset="-122"/>
              </a:rPr>
              <a:t>) </a:t>
            </a:r>
            <a:r>
              <a:rPr lang="zh-CN" altLang="en-US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使用 </a:t>
            </a:r>
            <a:r>
              <a:rPr lang="en-US" altLang="zh-CN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Code.org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zh-CN" altLang="en-US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的工具可帮助教育工作者拓展 </a:t>
            </a:r>
            <a:r>
              <a:rPr lang="en-US" altLang="zh-CN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Hour of </a:t>
            </a:r>
            <a:r>
              <a:rPr lang="en-US" altLang="zh-CN" b="0" u="none" baseline="0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zh-CN" altLang="en-US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。无需任何经验，即可开始课堂教授计算机科学。</a:t>
            </a:r>
            <a:r>
              <a:rPr lang="en-US" altLang="zh-CN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Code.org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zh-CN" altLang="en-US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提供课程、教案、高质量专业学习计划，以及大量适用于所有年级的优质工具，也就是说，免费满足您的全部所需。前往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  <a:hlinkClick r:id="rId5"/>
              </a:rPr>
              <a:t>code.org/educate</a:t>
            </a:r>
            <a:r>
              <a:rPr lang="zh-CN" altLang="en-US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，选择您的年级开始吧！</a:t>
            </a:r>
            <a:endParaRPr lang="zh-CN" altLang="en-US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latin typeface="SimSun" panose="02010600030101010101" pitchFamily="2" charset="-122"/>
                <a:ea typeface="Microsoft YaHei" panose="020B0503020204020204" pitchFamily="34" charset="-122"/>
              </a:rPr>
              <a:t>Code Studio 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  <a:hlinkClick r:id="rId6"/>
              </a:rPr>
              <a:t>https://studio.code.org</a:t>
            </a:r>
            <a:r>
              <a:rPr lang="en-US" altLang="zh-CN" b="1" dirty="0">
                <a:latin typeface="SimSun" panose="02010600030101010101" pitchFamily="2" charset="-122"/>
                <a:ea typeface="Microsoft YaHei" panose="020B0503020204020204" pitchFamily="34" charset="-122"/>
              </a:rPr>
              <a:t>) </a:t>
            </a:r>
            <a:r>
              <a:rPr lang="en-US" altLang="zh-CN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Hour of </a:t>
            </a:r>
            <a:r>
              <a:rPr lang="en-US" altLang="zh-CN" b="0" u="none" baseline="0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zh-CN" altLang="en-US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的学习过程愉快吗？计算机科学是一个需要无限探索的世界！</a:t>
            </a:r>
            <a:r>
              <a:rPr lang="en-US" altLang="zh-CN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Code Studio </a:t>
            </a:r>
            <a:r>
              <a:rPr lang="zh-CN" altLang="en-US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提供适用于所有年龄段学习者的难题、游戏和课程。了解如何制作自己的游戏和应用程序，然后与您的朋友分享。现在就前往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  <a:hlinkClick r:id="rId7"/>
              </a:rPr>
              <a:t>studio.code.org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zh-CN" altLang="en-US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开始探索吧！ </a:t>
            </a:r>
            <a:endParaRPr lang="zh-CN" altLang="en-US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b="1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24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787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b="0" u="none" baseline="0" dirty="0">
              <a:ea typeface="Microsoft YaHei" panose="020B0503020204020204" pitchFamily="34" charset="-122"/>
            </a:endParaRPr>
          </a:p>
          <a:p>
            <a:r>
              <a:rPr lang="zh-CN" altLang="en-US" b="0" u="none" baseline="0" dirty="0">
                <a:ea typeface="Microsoft YaHei" panose="020B0503020204020204" pitchFamily="34" charset="-122"/>
              </a:rPr>
              <a:t>结束活动</a:t>
            </a:r>
          </a:p>
          <a:p>
            <a:endParaRPr lang="zh-CN" altLang="en-US" b="0" u="none" baseline="0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此幻灯片图像添加方法：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如要更换图像，则要确保图像符合以下标准：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包含男性和女性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可展现出参与者学习得非常愉快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包含一群人而不只是个人 </a:t>
            </a:r>
          </a:p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25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03224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u="sng" dirty="0">
                <a:ea typeface="Microsoft YaHei" panose="020B0503020204020204" pitchFamily="34" charset="-122"/>
              </a:rPr>
              <a:t>版权所有 </a:t>
            </a:r>
            <a:r>
              <a:rPr lang="en-US" altLang="zh-CN" b="1" u="sng" dirty="0">
                <a:ea typeface="Microsoft YaHei" panose="020B0503020204020204" pitchFamily="34" charset="-122"/>
              </a:rPr>
              <a:t>2017</a:t>
            </a:r>
            <a:r>
              <a:rPr lang="zh-CN" altLang="en-US" b="1" u="sng" dirty="0">
                <a:ea typeface="Microsoft YaHei" panose="020B0503020204020204" pitchFamily="34" charset="-122"/>
              </a:rPr>
              <a:t>： 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本演示文稿已获得许可，不得出售。未经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Microsoft Corporation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明确事先书面同意，不得复制、改编、修改、开发衍生作品、发行、公开展示、出售本内容或将本内容用于商业用途。 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 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本演示文稿按“原样”提供给你。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Microsoft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不作任何明示或暗示的保证。  本演示文稿中所述的信息和观点（包括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URL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和其他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Internet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网站参考）可能发生变更，恕不另行通知。  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 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本文所述的一些示例仅用于说明，并且是虚构的。  并不明示或暗示任何真实的关联或联系。 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 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本演示文稿可供个人使用，也可以作为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code.org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和其他编码活动的一部分供课堂和学生使用。  本演示文稿不向你提供任何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Microsoft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产品中的任何知识产权的任何合法权利。  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 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Microsoft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以及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  <a:hlinkClick r:id="rId3"/>
              </a:rPr>
              <a:t>http://www.microsoft.com/en-us/legal/intellectualproperty/trademarks/en-us.aspx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 上列出的商标是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Microsoft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公司集团的商标。  所有其他标记是其各自所有者的财产。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© Code.org, 2017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。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Code.org®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CODE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徽标和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Hour of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Code®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是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Code.org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的商标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Microsoft YaHei" panose="020B0503020204020204" pitchFamily="34" charset="-122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Microsoft YaHei" panose="020B0503020204020204" pitchFamily="34" charset="-122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Mojang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 © 2017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。“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Minecraft”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是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Mojang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 AB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的商标</a:t>
            </a: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Microsoft YaHei" panose="020B0503020204020204" pitchFamily="34" charset="-122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© 2017 Microsoft Corporation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。保留所有权利。</a:t>
            </a:r>
          </a:p>
          <a:p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F0EC2C-E6BA-F248-9EDA-113245C923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855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“听到‘编码’时你会想到什么？花几分钟时间想一想“编码”，以及它对你意味着什么。”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en-US" altLang="zh-CN" b="0" u="none" baseline="0" dirty="0">
                <a:ea typeface="Microsoft YaHei" panose="020B0503020204020204" pitchFamily="34" charset="-122"/>
              </a:rPr>
              <a:t>[</a:t>
            </a:r>
            <a:r>
              <a:rPr lang="zh-CN" altLang="en-US" b="0" u="none" baseline="0" dirty="0">
                <a:ea typeface="Microsoft YaHei" panose="020B0503020204020204" pitchFamily="34" charset="-122"/>
              </a:rPr>
              <a:t>展开讨论</a:t>
            </a:r>
            <a:r>
              <a:rPr lang="en-US" altLang="zh-CN" b="0" u="none" baseline="0" dirty="0">
                <a:ea typeface="Microsoft YaHei" panose="020B0503020204020204" pitchFamily="34" charset="-122"/>
              </a:rPr>
              <a:t>]</a:t>
            </a:r>
          </a:p>
          <a:p>
            <a:endParaRPr lang="zh-CN" altLang="en-US" b="0" u="none" baseline="0" dirty="0"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u="none" dirty="0">
                <a:ea typeface="Microsoft YaHei" panose="020B0503020204020204" pitchFamily="34" charset="-122"/>
              </a:rPr>
              <a:t>“现在让我们观看一个简短的视频，它会告诉你编码有多流行，以及有多少像你一样的年轻人已尝试过编码！”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u="none" baseline="0" dirty="0">
              <a:ea typeface="Microsoft YaHei" panose="020B0503020204020204" pitchFamily="34" charset="-122"/>
            </a:endParaRPr>
          </a:p>
          <a:p>
            <a:pPr>
              <a:defRPr/>
            </a:pPr>
            <a:r>
              <a:rPr lang="zh-CN" altLang="en-US" dirty="0">
                <a:ea typeface="Microsoft YaHei" panose="020B0503020204020204" pitchFamily="34" charset="-122"/>
              </a:rPr>
              <a:t>目标：</a:t>
            </a:r>
            <a:r>
              <a:rPr lang="zh-CN" altLang="en-US" b="0" u="none" baseline="0" dirty="0">
                <a:ea typeface="Microsoft YaHei" panose="020B0503020204020204" pitchFamily="34" charset="-122"/>
              </a:rPr>
              <a:t>展开讨论，并了解年轻人对编码的既有观念。我们知道对编码和计算机科学有一些常见误解：仅适合那些擅长数学的人、“极客”或主要适合男生。</a:t>
            </a:r>
            <a:r>
              <a:rPr lang="zh-CN" altLang="en-US" kern="1200" dirty="0">
                <a:effectLst/>
                <a:latin typeface="+mn-lt"/>
                <a:ea typeface="Microsoft YaHei" panose="020B0503020204020204" pitchFamily="34" charset="-122"/>
              </a:rPr>
              <a:t>在接下来的幻灯片中，我们将更正任何关于编码的误解，以便在我们开始教程之前改变参与者的观念。</a:t>
            </a:r>
            <a:r>
              <a:rPr lang="zh-CN" altLang="en-US" dirty="0">
                <a:ea typeface="Microsoft YaHei" panose="020B0503020204020204" pitchFamily="34" charset="-122"/>
              </a:rPr>
              <a:t> </a:t>
            </a:r>
            <a:endParaRPr lang="zh-CN" altLang="en-US" b="1" u="sng" dirty="0">
              <a:ea typeface="Microsoft YaHei" panose="020B0503020204020204" pitchFamily="34" charset="-122"/>
            </a:endParaRP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r>
              <a:rPr lang="zh-CN" altLang="en-US" b="1" u="sng" dirty="0">
                <a:ea typeface="Microsoft YaHei" panose="020B0503020204020204" pitchFamily="34" charset="-122"/>
              </a:rPr>
              <a:t>辅导员注意事项：</a:t>
            </a:r>
          </a:p>
          <a:p>
            <a:r>
              <a:rPr lang="zh-CN" altLang="en-US" b="0" u="none" dirty="0">
                <a:ea typeface="Microsoft YaHei" panose="020B0503020204020204" pitchFamily="34" charset="-122"/>
              </a:rPr>
              <a:t>注意，不要展开这些问题强化神话。询问你的小组成员的想法！你可能会感到吃惊！</a:t>
            </a:r>
          </a:p>
          <a:p>
            <a:endParaRPr lang="zh-CN" altLang="en-US" b="0" u="none" dirty="0"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u="none" dirty="0">
                <a:ea typeface="Microsoft YaHei" panose="020B0503020204020204" pitchFamily="34" charset="-122"/>
              </a:rPr>
              <a:t>“首先，我们来观看一个简短的视频，它会告诉你过去几年中编码有多流行，以及有多少像你一样的年轻人已尝试过编码！”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3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7658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u="sng" dirty="0"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b="1" u="sng" baseline="0" dirty="0">
              <a:ea typeface="Microsoft YaHei" panose="020B0503020204020204" pitchFamily="34" charset="-122"/>
            </a:endParaRPr>
          </a:p>
          <a:p>
            <a:r>
              <a:rPr lang="zh-CN" altLang="en-US" b="0" u="none" baseline="0" dirty="0">
                <a:ea typeface="Microsoft YaHei" panose="020B0503020204020204" pitchFamily="34" charset="-122"/>
              </a:rPr>
              <a:t>激发年轻人对 </a:t>
            </a:r>
            <a:r>
              <a:rPr lang="en-US" altLang="zh-CN" b="0" u="none" baseline="0" dirty="0">
                <a:ea typeface="Microsoft YaHei" panose="020B0503020204020204" pitchFamily="34" charset="-122"/>
              </a:rPr>
              <a:t>Hour of </a:t>
            </a:r>
            <a:r>
              <a:rPr lang="en-US" altLang="zh-CN" b="0" u="none" baseline="0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en-US" altLang="zh-CN" b="0" u="none" baseline="0" dirty="0">
                <a:ea typeface="Microsoft YaHei" panose="020B0503020204020204" pitchFamily="34" charset="-122"/>
              </a:rPr>
              <a:t> </a:t>
            </a:r>
            <a:r>
              <a:rPr lang="zh-CN" altLang="en-US" b="0" u="none" baseline="0" dirty="0">
                <a:ea typeface="Microsoft YaHei" panose="020B0503020204020204" pitchFamily="34" charset="-122"/>
              </a:rPr>
              <a:t>教程的兴趣。</a:t>
            </a:r>
            <a:endParaRPr lang="zh-CN" altLang="en-US" b="1" u="sng" dirty="0">
              <a:ea typeface="Microsoft YaHei" panose="020B0503020204020204" pitchFamily="34" charset="-122"/>
            </a:endParaRP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b="1" u="sng" dirty="0">
                <a:ea typeface="Microsoft YaHei" panose="020B0503020204020204" pitchFamily="34" charset="-122"/>
              </a:rPr>
              <a:t>此幻灯片图像添加方法：</a:t>
            </a:r>
            <a:endParaRPr lang="zh-CN" altLang="en-US" sz="1200" u="sng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dirty="0">
                <a:ea typeface="Microsoft YaHei" panose="020B0503020204020204" pitchFamily="34" charset="-122"/>
              </a:rPr>
              <a:t>视频应自动播放。 </a:t>
            </a:r>
          </a:p>
          <a:p>
            <a:endParaRPr lang="zh-CN" altLang="en-US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如果你想更改语言或字幕，可以在以下链接中单击视频右下角的“设置”齿轮进行相应的操作。如果进行了更改，则可能需要重新嵌入链接：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https://www.youtube.com/watch?t=1&amp;v=2DxWIxec6yo</a:t>
            </a:r>
            <a:endParaRPr lang="zh-CN" altLang="en-US" dirty="0">
              <a:ea typeface="Microsoft YaHei" panose="020B0503020204020204" pitchFamily="34" charset="-122"/>
            </a:endParaRPr>
          </a:p>
          <a:p>
            <a:endParaRPr lang="zh-CN" altLang="en-US" dirty="0"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其他视频可能位于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code.org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，如果你正在为受众寻找其他消息，这些视频会被替换。</a:t>
            </a:r>
          </a:p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4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8743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“我们来谈谈编程</a:t>
            </a:r>
            <a:r>
              <a:rPr lang="zh-CN" altLang="en-US" sz="1200" b="0" i="1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不是</a:t>
            </a: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什么。编程并不是你不得不独自去做的事，也不像你想象的那么难！”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幻灯片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5-8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是为了消除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11-14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岁年轻人对编程员外表以及编程究竟是什么这些方面的成见。我们很想帮这些年轻人打破成见，方法是让他们知道编程并不是：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一种孤独的活动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一种男性化的活动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仅适合“极客”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仅适合擅长数学的人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仅适合想要开发计算机程序的人 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5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5371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“编码也不是让你自己连续工作几个小时！多元化的编码团队可以创建更好的解决方案和更好的软件产品。” 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sz="1200" b="1" i="0" u="sng" dirty="0">
              <a:solidFill>
                <a:srgbClr val="000000"/>
              </a:solidFill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编码适合每个人。多元化的编码团队可以创建更好的软件产品。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6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129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“你可能不知道，编程</a:t>
            </a:r>
            <a:r>
              <a:rPr lang="zh-CN" altLang="en-US" sz="1200" b="0" i="1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实际上</a:t>
            </a: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对工作场所中的‘小猫’很有帮助</a:t>
            </a:r>
            <a:r>
              <a:rPr lang="en-US" altLang="zh-CN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…”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b="0" u="none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为了让人发笑，此张幻灯片用于开个玩笑，只是为了好玩！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此幻灯片图像添加方法：</a:t>
            </a:r>
          </a:p>
          <a:p>
            <a:endParaRPr lang="zh-CN" altLang="en-US" sz="1200" b="1" u="sng" kern="1200" baseline="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此张幻灯片中的图像应该是一个傻里傻气的人的图像或</a:t>
            </a:r>
            <a:r>
              <a:rPr lang="en-US" altLang="zh-CN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GIF</a:t>
            </a: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动图，以吸引受众的兴趣。</a:t>
            </a:r>
          </a:p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7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164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“只是开个玩笑！”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表明上一张幻灯片是一个玩笑。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8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8858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“现在我们来谈谈编程</a:t>
            </a:r>
            <a:r>
              <a:rPr lang="zh-CN" altLang="en-US" sz="1200" b="0" i="1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到底</a:t>
            </a: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是什么。你们可能不知道，编程是一种协作性的活动活动，男孩</a:t>
            </a:r>
            <a:r>
              <a:rPr lang="zh-CN" altLang="en-US" sz="1200" b="0" i="1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和</a:t>
            </a: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女孩都适合！”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在幻灯片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9-12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中我们直观地向年轻人展示可通过编程得到的乐趣。我们很想强调编程</a:t>
            </a:r>
            <a:r>
              <a:rPr lang="zh-CN" altLang="en-US" sz="1200" b="1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是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：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协作性的活动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任何性别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适合内向和外向的人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是关于解决问题的活动。编程实际上很少涉及到数学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适合想用计算机使自己的爱好更加广泛的人 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此幻灯片图像添加方法：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如要更换图像，则要确保图像符合以下标准：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包含十多岁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中学年龄段的青少年 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可展现出参与者对技术学习的愉快心情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包含一群人而不只是个人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包含女性</a:t>
            </a:r>
            <a:endParaRPr lang="zh-CN" altLang="en-US" sz="1200" b="0" i="0" dirty="0">
              <a:solidFill>
                <a:srgbClr val="000000"/>
              </a:solidFill>
              <a:ea typeface="Microsoft YaHei" panose="020B0503020204020204" pitchFamily="34" charset="-122"/>
            </a:endParaRP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9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2542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B59C-C004-5A44-B9CA-56741D3BB1DF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37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A87D-8AFB-9D4F-8D56-1761F024AE1B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96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FA237-96DD-B14D-9ABA-F7681A8342CD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36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E533D-FE8A-294E-AED5-BA52B60DE48C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1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6C25-8D9F-824D-A099-76B21120BAD2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4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2BCF-67E0-1648-B4C3-2FAD8AC0B233}" type="datetime1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5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DDAC-65DB-234E-9294-8A49E7113294}" type="datetime1">
              <a:rPr lang="en-US" smtClean="0"/>
              <a:t>11/2/2017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9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BFDCA-01B5-014B-A3F0-BB00078DC65D}" type="datetime1">
              <a:rPr lang="en-US" smtClean="0"/>
              <a:t>11/2/2017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1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A397-6A2E-E94F-B8C4-DDF6AF0713D9}" type="datetime1">
              <a:rPr lang="en-US" smtClean="0"/>
              <a:t>11/2/2017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6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0862-0501-834F-846E-3C6395BB2B9E}" type="datetime1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31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A573-475B-4B42-AD33-5C1A4303AB89}" type="datetime1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0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  <a:endParaRPr lang="zh-CN" altLang="en-US" dirty="0"/>
          </a:p>
          <a:p>
            <a:pPr lvl="2"/>
            <a:r>
              <a:rPr lang="en-US" altLang="zh-CN"/>
              <a:t>Third level</a:t>
            </a:r>
            <a:endParaRPr lang="zh-CN" altLang="en-US" dirty="0"/>
          </a:p>
          <a:p>
            <a:pPr lvl="3"/>
            <a:r>
              <a:rPr lang="en-US" altLang="zh-CN"/>
              <a:t>Fourth level</a:t>
            </a:r>
            <a:endParaRPr lang="zh-CN" altLang="en-US" dirty="0"/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ea typeface="Microsoft YaHei" panose="020B0503020204020204" pitchFamily="34" charset="-122"/>
              </a:defRPr>
            </a:lvl1pPr>
          </a:lstStyle>
          <a:p>
            <a:fld id="{67E46FF7-969A-CE48-B675-E97143700550}" type="datetime1">
              <a:rPr lang="en-US" altLang="zh-CN" smtClean="0"/>
              <a:pPr/>
              <a:t>11/2/2017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ea typeface="Microsoft YaHei" panose="020B0503020204020204" pitchFamily="34" charset="-122"/>
              </a:defRPr>
            </a:lvl1pPr>
          </a:lstStyle>
          <a:p>
            <a:fld id="{697781E3-FF4B-EC42-A17F-8D66E4334D1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815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Microsoft YaHei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Microsoft YaHei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icrosoft YaHei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Microsoft YaHei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Microsoft YaHei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Microsoft YaHei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ip051U7Rvds" TargetMode="Externa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8" y="128520"/>
            <a:ext cx="8683623" cy="5431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167"/>
            <a:ext cx="9116501" cy="5715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38327" y="3925590"/>
            <a:ext cx="55024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欢迎参加</a:t>
            </a:r>
          </a:p>
          <a:p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Pro Light" charset="0"/>
                <a:cs typeface="Segoe UI Light" panose="020B0502040204020203" pitchFamily="34" charset="0"/>
              </a:rPr>
              <a:t>Minecraft </a:t>
            </a:r>
            <a:r>
              <a:rPr lang="en-US" altLang="zh-CN" sz="36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Hour of Code</a:t>
            </a:r>
            <a:r>
              <a:rPr lang="en-US" altLang="zh-CN" sz="3600" baseline="300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TM</a:t>
            </a:r>
            <a:endParaRPr lang="zh-CN" altLang="en-US" sz="3600" dirty="0">
              <a:solidFill>
                <a:schemeClr val="bg1"/>
              </a:solidFill>
              <a:latin typeface="Segoe UI Light" panose="020B0502040204020203" pitchFamily="34" charset="0"/>
              <a:ea typeface="Microsoft YaHei" panose="020B0503020204020204" pitchFamily="34" charset="-122"/>
              <a:cs typeface="Segoe UI Light" panose="020B0502040204020203" pitchFamily="34" charset="0"/>
            </a:endParaRPr>
          </a:p>
        </p:txBody>
      </p:sp>
      <p:pic>
        <p:nvPicPr>
          <p:cNvPr id="15" name="Picture 14" descr="Microsoft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欢迎参加“编程一小</a:t>
            </a:r>
            <a:r>
              <a:rPr lang="zh-CN" altLang="en-US"/>
              <a:t>时”</a:t>
            </a:r>
            <a:endParaRPr lang="zh-CN" altLang="en-US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2864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几个年轻人在讨论一个项目" title="几个年轻人在讨论一个项目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6844" y="172907"/>
            <a:ext cx="6914862" cy="53691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599" y="2872802"/>
            <a:ext cx="4343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它是这样。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51" y="2033416"/>
            <a:ext cx="694944" cy="694944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和这样</a:t>
            </a:r>
            <a:endParaRPr lang="zh-CN" altLang="en-US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5296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700" y="2540668"/>
            <a:ext cx="3695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编程就是</a:t>
            </a:r>
            <a:r>
              <a:rPr lang="en-US" altLang="zh-CN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... 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编程就是</a:t>
            </a:r>
            <a:endParaRPr lang="zh-CN" altLang="en-US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9942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680"/>
          <a:stretch/>
        </p:blipFill>
        <p:spPr>
          <a:xfrm>
            <a:off x="12700" y="0"/>
            <a:ext cx="8336682" cy="571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572000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解决问题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708" y="2039112"/>
            <a:ext cx="685800" cy="685800"/>
          </a:xfrm>
          <a:prstGeom prst="rect">
            <a:avLst/>
          </a:prstGeom>
        </p:spPr>
      </p:pic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解决问题</a:t>
            </a:r>
            <a:endParaRPr lang="zh-CN" altLang="en-US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821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彩色铅笔" title="彩色铅笔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39248" cy="5477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2000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创造力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041358"/>
            <a:ext cx="685800" cy="685800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创造力</a:t>
            </a:r>
            <a:endParaRPr lang="zh-CN" altLang="en-US" dirty="0"/>
          </a:p>
        </p:txBody>
      </p:sp>
      <p:sp>
        <p:nvSpPr>
          <p:cNvPr id="8" name="Subtitle 7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247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irls Who Code 2 | by msct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" y="0"/>
            <a:ext cx="480906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041358"/>
            <a:ext cx="685800" cy="685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0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合作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合作</a:t>
            </a:r>
            <a:endParaRPr lang="zh-CN" altLang="en-US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4769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816643" y="2041604"/>
            <a:ext cx="40416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你和你的朋友最喜欢做的事情是什么？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问题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你最喜欢做什</a:t>
            </a:r>
            <a:r>
              <a:rPr lang="zh-CN" altLang="en-US"/>
              <a:t>么？</a:t>
            </a:r>
            <a:endParaRPr lang="zh-CN" altLang="en-US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Slide Number Placeholder 1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430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火花" title="火花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0"/>
            <a:ext cx="8659091" cy="571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使你的兴趣成为</a:t>
            </a:r>
            <a:r>
              <a:rPr lang="zh-CN" altLang="en-US"/>
              <a:t>现实</a:t>
            </a:r>
            <a:endParaRPr lang="zh-CN" altLang="en-US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16</a:t>
            </a:fld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2624" y="3105150"/>
            <a:ext cx="2835276" cy="4572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6274" y="3641725"/>
            <a:ext cx="1216026" cy="4572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1174" y="2574925"/>
            <a:ext cx="466726" cy="4572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57225" y="1925588"/>
            <a:ext cx="3144253" cy="230832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无论有什么志向，编程都有助于使其成为现实。</a:t>
            </a:r>
          </a:p>
        </p:txBody>
      </p:sp>
    </p:spTree>
    <p:extLst>
      <p:ext uri="{BB962C8B-B14F-4D97-AF65-F5344CB8AC3E}">
        <p14:creationId xmlns:p14="http://schemas.microsoft.com/office/powerpoint/2010/main" val="355912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年轻女子用照相机拍照" title="年轻女子用照相机拍照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14" y="0"/>
            <a:ext cx="8947727" cy="57109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学以致用</a:t>
            </a:r>
            <a:endParaRPr lang="zh-CN" altLang="en-US" dirty="0"/>
          </a:p>
        </p:txBody>
      </p:sp>
      <p:sp>
        <p:nvSpPr>
          <p:cNvPr id="9" name="Subtitle 8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17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90850" y="2654300"/>
            <a:ext cx="1390650" cy="4572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9924" y="3194050"/>
            <a:ext cx="3711576" cy="4572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9924" y="3746500"/>
            <a:ext cx="2517776" cy="4572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9600" y="1432847"/>
            <a:ext cx="3930316" cy="286232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当你学习</a:t>
            </a:r>
            <a:r>
              <a:rPr lang="en-US" altLang="zh-CN" sz="3600" b="0" i="0" dirty="0">
                <a:solidFill>
                  <a:srgbClr val="FFFFFF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Hour </a:t>
            </a:r>
          </a:p>
          <a:p>
            <a:r>
              <a:rPr lang="en-US" altLang="zh-CN" sz="3600" b="0" i="0" dirty="0">
                <a:solidFill>
                  <a:srgbClr val="FFFFFF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of Code</a:t>
            </a:r>
            <a:r>
              <a:rPr lang="en-US" altLang="zh-CN" sz="3600" b="0" i="0" baseline="30000" dirty="0">
                <a:solidFill>
                  <a:srgbClr val="FFFFFF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TM</a:t>
            </a:r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教程时，</a:t>
            </a:r>
          </a:p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请思考如何将所学的知识运用到你热爱的事情上。</a:t>
            </a:r>
          </a:p>
        </p:txBody>
      </p:sp>
    </p:spTree>
    <p:extLst>
      <p:ext uri="{BB962C8B-B14F-4D97-AF65-F5344CB8AC3E}">
        <p14:creationId xmlns:p14="http://schemas.microsoft.com/office/powerpoint/2010/main" val="627984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激动的学生热烈欢呼" title="激动的学生热烈欢呼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238124" y="126999"/>
            <a:ext cx="5635625" cy="5381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82162" y="2257335"/>
            <a:ext cx="36760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Minecraft</a:t>
            </a:r>
            <a:r>
              <a:rPr lang="zh-CN" altLang="en-US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Hour </a:t>
            </a:r>
            <a:br>
              <a:rPr lang="en-US" altLang="zh-CN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altLang="zh-CN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 Code</a:t>
            </a:r>
            <a:r>
              <a:rPr lang="en-US" altLang="zh-CN" sz="3600" baseline="30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TM</a:t>
            </a:r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，</a:t>
            </a:r>
          </a:p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这样进行！</a:t>
            </a:r>
          </a:p>
        </p:txBody>
      </p:sp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它是如何进</a:t>
            </a:r>
            <a:r>
              <a:rPr lang="zh-CN" altLang="en-US"/>
              <a:t>行的</a:t>
            </a:r>
            <a:endParaRPr lang="zh-CN" altLang="en-US" dirty="0"/>
          </a:p>
        </p:txBody>
      </p:sp>
      <p:sp>
        <p:nvSpPr>
          <p:cNvPr id="8" name="Subtitle 7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9713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&#10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9878"/>
            <a:ext cx="9116501" cy="5715000"/>
          </a:xfrm>
          <a:prstGeom prst="rect">
            <a:avLst/>
          </a:prstGeom>
        </p:spPr>
      </p:pic>
      <p:sp>
        <p:nvSpPr>
          <p:cNvPr id="7" name="Rectangle 6" descr="&#10;"/>
          <p:cNvSpPr/>
          <p:nvPr/>
        </p:nvSpPr>
        <p:spPr>
          <a:xfrm>
            <a:off x="575733" y="2540668"/>
            <a:ext cx="52442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Minecraft Hour of </a:t>
            </a:r>
            <a:r>
              <a:rPr lang="en-US" altLang="zh-CN" sz="3600" dirty="0" err="1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Code</a:t>
            </a:r>
            <a:r>
              <a:rPr lang="en-US" altLang="zh-CN" sz="3600" baseline="30000" dirty="0" err="1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TM</a:t>
            </a:r>
            <a:r>
              <a:rPr lang="en-US" altLang="zh-CN" sz="36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: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Hero’s Journey</a:t>
            </a:r>
            <a:br>
              <a:rPr lang="en-US" altLang="zh-CN" sz="36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</a:br>
            <a:r>
              <a:rPr lang="zh-CN" alt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（英雄之旅）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How it goes down </a:t>
            </a:r>
            <a:endParaRPr lang="en-US" altLang="zh-CN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19</a:t>
            </a:fld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BD9EEB-3572-4461-97C5-86AAE9659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32" y="1004763"/>
            <a:ext cx="4272137" cy="42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03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5" y="117995"/>
            <a:ext cx="5497630" cy="5252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59350" y="2351326"/>
            <a:ext cx="3657600" cy="120032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开始之前，我们来谈谈编程。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我们来谈谈</a:t>
            </a:r>
            <a:r>
              <a:rPr lang="zh-CN" altLang="en-US"/>
              <a:t>编程</a:t>
            </a:r>
            <a:endParaRPr lang="zh-CN" altLang="en-US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0857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&#10;"/>
          <p:cNvSpPr/>
          <p:nvPr/>
        </p:nvSpPr>
        <p:spPr>
          <a:xfrm>
            <a:off x="0" y="501259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Segoe UI Light" panose="020B0502040204020203" pitchFamily="34" charset="0"/>
                <a:ea typeface="Microsoft YaHei" panose="020B0503020204020204" pitchFamily="34" charset="-122"/>
              </a:rPr>
              <a:t>在 </a:t>
            </a:r>
            <a:r>
              <a:rPr lang="en-US" altLang="zh-CN" sz="3600" dirty="0">
                <a:latin typeface="Segoe UI Light" panose="020B0502040204020203" pitchFamily="34" charset="0"/>
                <a:ea typeface="Microsoft YaHei" panose="020B0503020204020204" pitchFamily="34" charset="-122"/>
              </a:rPr>
              <a:t>Code.org/Minecraft </a:t>
            </a:r>
            <a:r>
              <a:rPr lang="zh-CN" altLang="en-US" sz="3600" dirty="0">
                <a:latin typeface="Segoe UI Light" panose="020B0502040204020203" pitchFamily="34" charset="0"/>
                <a:ea typeface="Microsoft YaHei" panose="020B0503020204020204" pitchFamily="34" charset="-122"/>
              </a:rPr>
              <a:t>中查找教程</a:t>
            </a: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Find your tutorial</a:t>
            </a:r>
            <a:endParaRPr lang="en-US" altLang="zh-CN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20</a:t>
            </a:fld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35A31-9C2A-462D-8F93-3F54AE2B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65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96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0"/>
            <a:ext cx="8572500" cy="571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47700" y="2542403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圆满完成。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圆满完成</a:t>
            </a:r>
            <a:endParaRPr lang="zh-CN" altLang="en-US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5402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800601" y="1708730"/>
            <a:ext cx="36575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当听到“编程”这个词时，你现在会想到什么？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问题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现在你对编程怎么</a:t>
            </a:r>
            <a:r>
              <a:rPr lang="zh-CN" altLang="en-US"/>
              <a:t>看？</a:t>
            </a:r>
            <a:endParaRPr lang="zh-CN" altLang="en-US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1080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810959" y="326878"/>
            <a:ext cx="3899904" cy="2524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Segoe UI Light" panose="020B0502040204020203" pitchFamily="34" charset="0"/>
                <a:ea typeface="Microsoft YaHei" panose="020B0503020204020204" pitchFamily="34" charset="-122"/>
              </a:rPr>
              <a:t>你认为要创造什么对你和你的朋友来说会很有趣？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</a:p>
          <a:p>
            <a:r>
              <a:rPr lang="zh-CN" altLang="en-US" dirty="0">
                <a:ea typeface="Microsoft YaHei" panose="020B0503020204020204" pitchFamily="34" charset="-122"/>
              </a:rPr>
              <a:t> </a:t>
            </a:r>
          </a:p>
          <a:p>
            <a:r>
              <a:rPr lang="zh-CN" altLang="en-US" sz="18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可以是游戏、网站、程序、应用程序，要富有创造力！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问题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你想创造什</a:t>
            </a:r>
            <a:r>
              <a:rPr lang="zh-CN" altLang="en-US"/>
              <a:t>么？</a:t>
            </a:r>
            <a:endParaRPr lang="zh-CN" altLang="en-US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7898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056100" y="2613385"/>
            <a:ext cx="2302111" cy="2312444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373485" y="2613385"/>
            <a:ext cx="2302111" cy="2312444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11099" y="2613385"/>
            <a:ext cx="2302111" cy="2312444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04827" y="967271"/>
            <a:ext cx="7026273" cy="50594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07809" y="434028"/>
            <a:ext cx="7480491" cy="503226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后续步骤</a:t>
            </a:r>
            <a:endParaRPr lang="zh-CN" altLang="en-US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24</a:t>
            </a:fld>
            <a:endParaRPr lang="zh-CN" altLang="en-US" dirty="0"/>
          </a:p>
        </p:txBody>
      </p:sp>
      <p:sp>
        <p:nvSpPr>
          <p:cNvPr id="64" name="Rectangle 63"/>
          <p:cNvSpPr/>
          <p:nvPr/>
        </p:nvSpPr>
        <p:spPr>
          <a:xfrm>
            <a:off x="661756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imSun" panose="02010600030101010101" pitchFamily="2" charset="-122"/>
                <a:ea typeface="Microsoft YaHei" panose="020B0503020204020204" pitchFamily="34" charset="-122"/>
              </a:rPr>
              <a:t>1</a:t>
            </a:r>
          </a:p>
        </p:txBody>
      </p:sp>
      <p:sp>
        <p:nvSpPr>
          <p:cNvPr id="65" name="Rectangle 64"/>
          <p:cNvSpPr/>
          <p:nvPr/>
        </p:nvSpPr>
        <p:spPr>
          <a:xfrm>
            <a:off x="3239301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imSun" panose="02010600030101010101" pitchFamily="2" charset="-122"/>
                <a:ea typeface="Microsoft YaHei" panose="020B0503020204020204" pitchFamily="34" charset="-122"/>
              </a:rPr>
              <a:t>2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157700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imSun" panose="02010600030101010101" pitchFamily="2" charset="-122"/>
                <a:ea typeface="Microsoft YaHei" panose="020B0503020204020204" pitchFamily="34" charset="-122"/>
              </a:rPr>
              <a:t>3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04827" y="2238375"/>
            <a:ext cx="184731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053" dirty="0">
              <a:ea typeface="Microsoft YaHei" panose="020B0503020204020204" pitchFamily="34" charset="-122"/>
            </a:endParaRPr>
          </a:p>
        </p:txBody>
      </p:sp>
      <p:sp>
        <p:nvSpPr>
          <p:cNvPr id="68" name="Rectangle 67"/>
          <p:cNvSpPr/>
          <p:nvPr/>
        </p:nvSpPr>
        <p:spPr>
          <a:xfrm flipH="1">
            <a:off x="2969145" y="1845733"/>
            <a:ext cx="45719" cy="330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11099" y="3709936"/>
            <a:ext cx="2299373" cy="1483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  <a:cs typeface="Segoe Pro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63532" y="3057342"/>
            <a:ext cx="23469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领取证书。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788771" y="405855"/>
            <a:ext cx="2570658" cy="1682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zh-CN" altLang="en-US" sz="1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egoe Pro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66833" y="483999"/>
            <a:ext cx="815806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接下来还要学什么？ </a:t>
            </a:r>
          </a:p>
          <a:p>
            <a:pPr lvl="0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学无止境！</a:t>
            </a:r>
          </a:p>
          <a:p>
            <a:pPr lvl="0"/>
            <a:r>
              <a:rPr lang="zh-CN" altLang="en-US" dirty="0">
                <a:ea typeface="Microsoft YaHei" panose="020B0503020204020204" pitchFamily="34" charset="-122"/>
              </a:rPr>
              <a:t> </a:t>
            </a:r>
          </a:p>
          <a:p>
            <a:pPr lvl="0"/>
            <a:r>
              <a:rPr lang="zh-CN" altLang="en-US" sz="18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你可采用以下步骤庆贺学习结束、继续求知及享受更多乐趣！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143815" y="3057342"/>
            <a:ext cx="22959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FFFF"/>
                </a:solidFill>
                <a:ea typeface="Microsoft YaHei" panose="020B0503020204020204" pitchFamily="34" charset="-122"/>
              </a:rPr>
              <a:t>继续玩乐。</a:t>
            </a:r>
            <a:endParaRPr lang="zh-CN" altLang="en-US" sz="2800" b="0" i="0" dirty="0">
              <a:solidFill>
                <a:srgbClr val="FFFFFF"/>
              </a:solidFill>
              <a:ea typeface="Microsoft YaHei" panose="020B0503020204020204" pitchFamily="34" charset="-122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059156" y="3057342"/>
            <a:ext cx="22959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FFFF"/>
                </a:solidFill>
                <a:ea typeface="Microsoft YaHei" panose="020B0503020204020204" pitchFamily="34" charset="-122"/>
              </a:rPr>
              <a:t>继续求知。</a:t>
            </a:r>
          </a:p>
          <a:p>
            <a:endParaRPr lang="zh-CN" altLang="en-US" sz="2800" b="0" i="0" dirty="0">
              <a:solidFill>
                <a:srgbClr val="FFFFFF"/>
              </a:solidFill>
              <a:ea typeface="Microsoft YaHei" panose="020B0503020204020204" pitchFamily="34" charset="-122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057657" y="3770444"/>
            <a:ext cx="2102094" cy="1222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zh-CN" altLang="en-US" sz="18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在 </a:t>
            </a:r>
            <a:r>
              <a:rPr lang="en-US" altLang="zh-CN" sz="18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Microsoft.com/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Digitalskills </a:t>
            </a:r>
            <a:r>
              <a:rPr lang="zh-CN" altLang="en-US" sz="18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上浏览更多资源</a:t>
            </a:r>
            <a:endParaRPr lang="zh-CN" altLang="en-US" sz="1800" dirty="0">
              <a:solidFill>
                <a:schemeClr val="bg1"/>
              </a:solidFill>
              <a:latin typeface="Segoe UI Light" panose="020B0502040204020203" pitchFamily="34" charset="0"/>
              <a:ea typeface="Microsoft YaHei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 flipH="1">
            <a:off x="6095603" y="1845733"/>
            <a:ext cx="45719" cy="330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63432" y="3770444"/>
            <a:ext cx="220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恭喜！你完成了学习！你会在教程结束时看到证书。</a:t>
            </a:r>
          </a:p>
        </p:txBody>
      </p:sp>
      <p:sp>
        <p:nvSpPr>
          <p:cNvPr id="79" name="Rectangle 78"/>
          <p:cNvSpPr/>
          <p:nvPr/>
        </p:nvSpPr>
        <p:spPr>
          <a:xfrm>
            <a:off x="3174065" y="3770444"/>
            <a:ext cx="2552437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zh-CN" altLang="en-US" sz="18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将你的代码上传到 </a:t>
            </a:r>
            <a:r>
              <a:rPr lang="en-US" altLang="zh-CN" sz="18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Minecraft: Education Edition</a:t>
            </a:r>
            <a:r>
              <a:rPr lang="zh-CN" altLang="en-US" sz="18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，以便看到你的代码在真实游戏中实现！</a:t>
            </a:r>
          </a:p>
        </p:txBody>
      </p:sp>
    </p:spTree>
    <p:extLst>
      <p:ext uri="{BB962C8B-B14F-4D97-AF65-F5344CB8AC3E}">
        <p14:creationId xmlns:p14="http://schemas.microsoft.com/office/powerpoint/2010/main" val="103773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oup of boys and girls look up from the shared laptop where they are working to smile at the camera&#10;" title="Group of boys and girls look up from the shared laptop where they are working to smile at the camera">
            <a:extLst>
              <a:ext uri="{FF2B5EF4-FFF2-40B4-BE49-F238E27FC236}">
                <a16:creationId xmlns:a16="http://schemas.microsoft.com/office/drawing/2014/main" id="{E6A46AD4-5138-46DA-B03B-E9BE29A3A8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559" y="169793"/>
            <a:ext cx="8864600" cy="5535006"/>
          </a:xfrm>
          <a:prstGeom prst="rect">
            <a:avLst/>
          </a:prstGeom>
        </p:spPr>
      </p:pic>
      <p:pic>
        <p:nvPicPr>
          <p:cNvPr id="10" name="Picture 9" hidden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77" y="77504"/>
            <a:ext cx="8421072" cy="56140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-22504"/>
            <a:ext cx="9127958" cy="5722182"/>
          </a:xfrm>
          <a:prstGeom prst="rect">
            <a:avLst/>
          </a:prstGeom>
        </p:spPr>
      </p:pic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感谢参加！</a:t>
            </a:r>
            <a:endParaRPr lang="zh-CN" altLang="en-US" dirty="0"/>
          </a:p>
        </p:txBody>
      </p:sp>
      <p:sp>
        <p:nvSpPr>
          <p:cNvPr id="9" name="Subtitle 8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25</a:t>
            </a:fld>
            <a:endParaRPr lang="zh-CN" altLang="en-US" dirty="0"/>
          </a:p>
        </p:txBody>
      </p:sp>
      <p:pic>
        <p:nvPicPr>
          <p:cNvPr id="15" name="Picture 14" descr="Microsoft" hidden="1" title="Microsoft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7176" y="2244267"/>
            <a:ext cx="57350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感谢你参加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Minecraft </a:t>
            </a:r>
            <a:r>
              <a:rPr lang="en-US" altLang="zh-CN" sz="3600" b="0" i="0" dirty="0">
                <a:solidFill>
                  <a:srgbClr val="FFFFFF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Hour of Code</a:t>
            </a:r>
            <a:r>
              <a:rPr lang="en-US" altLang="zh-CN" sz="3600" b="0" i="0" baseline="30000" dirty="0">
                <a:solidFill>
                  <a:srgbClr val="FFFFFF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TM</a:t>
            </a:r>
          </a:p>
        </p:txBody>
      </p:sp>
      <p:pic>
        <p:nvPicPr>
          <p:cNvPr id="12" name="Picture 11" descr="Microsoft" title="Microsoft">
            <a:extLst>
              <a:ext uri="{FF2B5EF4-FFF2-40B4-BE49-F238E27FC236}">
                <a16:creationId xmlns:a16="http://schemas.microsoft.com/office/drawing/2014/main" id="{EB3BCE6A-9F89-4668-BE7F-708061FC48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97" y="4668558"/>
            <a:ext cx="1887292" cy="69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39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8" y="128520"/>
            <a:ext cx="8683623" cy="5431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9992" cy="6024362"/>
          </a:xfrm>
          <a:prstGeom prst="rect">
            <a:avLst/>
          </a:prstGeom>
        </p:spPr>
      </p:pic>
      <p:pic>
        <p:nvPicPr>
          <p:cNvPr id="15" name="Picture 14" descr="Microsoft&#10;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35577" y="4468912"/>
            <a:ext cx="88084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600" dirty="0">
                <a:solidFill>
                  <a:schemeClr val="bg1"/>
                </a:solidFill>
                <a:latin typeface="Segoe UI Light" panose="020B0502040204020203" pitchFamily="34" charset="0"/>
                <a:ea typeface="Segoe Pro Light" charset="0"/>
                <a:cs typeface="Segoe UI Light" panose="020B0502040204020203" pitchFamily="34" charset="0"/>
              </a:rPr>
              <a:t>版权所有</a:t>
            </a:r>
          </a:p>
          <a:p>
            <a:pPr lvl="0">
              <a:defRPr/>
            </a:pPr>
            <a:endParaRPr kumimoji="0" lang="zh-CN" altLang="en-US" sz="1600" b="0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en-US" altLang="zh-CN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© Code.org, 2017</a:t>
            </a:r>
            <a:r>
              <a:rPr lang="zh-CN" altLang="en-US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。</a:t>
            </a:r>
            <a:r>
              <a:rPr lang="en-US" altLang="zh-CN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Code.org®</a:t>
            </a:r>
            <a:r>
              <a:rPr lang="zh-CN" altLang="en-US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CODE </a:t>
            </a:r>
            <a:r>
              <a:rPr lang="zh-CN" altLang="en-US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徽标和 </a:t>
            </a:r>
            <a:r>
              <a:rPr lang="en-US" altLang="zh-CN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Hour of </a:t>
            </a:r>
            <a:r>
              <a:rPr lang="en-US" altLang="zh-CN" sz="1600" dirty="0">
                <a:solidFill>
                  <a:schemeClr val="bg1"/>
                </a:solidFill>
              </a:rPr>
              <a:t>Code®</a:t>
            </a:r>
            <a:r>
              <a:rPr lang="zh-CN" altLang="en-US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 是 </a:t>
            </a:r>
            <a:r>
              <a:rPr lang="en-US" altLang="zh-CN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Code.org </a:t>
            </a:r>
            <a:r>
              <a:rPr lang="zh-CN" altLang="en-US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的商标</a:t>
            </a:r>
            <a:endParaRPr lang="zh-CN" altLang="en-US" sz="1600" dirty="0">
              <a:solidFill>
                <a:schemeClr val="bg1"/>
              </a:solidFill>
              <a:latin typeface="Segoe UI Light" panose="020B0502040204020203" pitchFamily="34" charset="0"/>
              <a:ea typeface="Microsoft YaHei" panose="020B0503020204020204" pitchFamily="34" charset="-122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en-US" altLang="zh-CN" sz="1600" dirty="0" err="1">
                <a:solidFill>
                  <a:schemeClr val="bg1"/>
                </a:solidFill>
                <a:ea typeface="Microsoft YaHei" panose="020B0503020204020204" pitchFamily="34" charset="-122"/>
              </a:rPr>
              <a:t>Mojang</a:t>
            </a:r>
            <a:r>
              <a:rPr lang="zh-CN" altLang="en-US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© 2017</a:t>
            </a:r>
            <a:r>
              <a:rPr lang="zh-CN" altLang="en-US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。“</a:t>
            </a:r>
            <a:r>
              <a:rPr lang="en-US" altLang="zh-CN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Minecraft”</a:t>
            </a:r>
            <a:r>
              <a:rPr lang="zh-CN" altLang="en-US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是 </a:t>
            </a:r>
            <a:r>
              <a:rPr lang="en-US" altLang="zh-CN" sz="1600" dirty="0" err="1">
                <a:solidFill>
                  <a:schemeClr val="bg1"/>
                </a:solidFill>
                <a:ea typeface="Microsoft YaHei" panose="020B0503020204020204" pitchFamily="34" charset="-122"/>
              </a:rPr>
              <a:t>Mojang</a:t>
            </a:r>
            <a:r>
              <a:rPr lang="zh-CN" altLang="en-US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AB </a:t>
            </a:r>
            <a:r>
              <a:rPr lang="zh-CN" altLang="en-US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的商标</a:t>
            </a:r>
          </a:p>
          <a:p>
            <a:pPr lvl="0">
              <a:defRPr/>
            </a:pPr>
            <a:r>
              <a:rPr lang="en-US" altLang="zh-CN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© 2017 Microsoft Corporation</a:t>
            </a:r>
            <a:r>
              <a:rPr lang="zh-CN" altLang="en-US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。保留所有权利。</a:t>
            </a:r>
          </a:p>
        </p:txBody>
      </p:sp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 to Hour of Code™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781E3-FF4B-EC42-A17F-8D66E4334D1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82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975226" y="1321069"/>
            <a:ext cx="3657599" cy="2524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当听到“编程”这个词时，你会想到什么？</a:t>
            </a:r>
          </a:p>
          <a:p>
            <a:r>
              <a:rPr lang="zh-CN" altLang="en-US" dirty="0">
                <a:ea typeface="Microsoft YaHei" panose="020B0503020204020204" pitchFamily="34" charset="-122"/>
              </a:rPr>
              <a:t> </a:t>
            </a:r>
          </a:p>
          <a:p>
            <a:r>
              <a:rPr lang="zh-CN" altLang="en-US" sz="18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请用两分钟时间告诉你的朋</a:t>
            </a:r>
            <a:r>
              <a:rPr lang="zh-CN" altLang="en-US" sz="1800" b="0" i="0">
                <a:solidFill>
                  <a:srgbClr val="000000"/>
                </a:solidFill>
                <a:ea typeface="Microsoft YaHei" panose="020B0503020204020204" pitchFamily="34" charset="-122"/>
              </a:rPr>
              <a:t>友，</a:t>
            </a:r>
            <a:br>
              <a:rPr lang="zh-CN" altLang="en-US">
                <a:ea typeface="Microsoft YaHei" panose="020B0503020204020204" pitchFamily="34" charset="-122"/>
              </a:rPr>
            </a:br>
            <a:r>
              <a:rPr lang="zh-CN" altLang="en-US" sz="1800" b="0" i="0">
                <a:solidFill>
                  <a:srgbClr val="000000"/>
                </a:solidFill>
                <a:ea typeface="Microsoft YaHei" panose="020B0503020204020204" pitchFamily="34" charset="-122"/>
              </a:rPr>
              <a:t>然</a:t>
            </a:r>
            <a:r>
              <a:rPr lang="zh-CN" altLang="en-US" sz="18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后再告诉全组人。</a:t>
            </a:r>
          </a:p>
        </p:txBody>
      </p:sp>
      <p:sp>
        <p:nvSpPr>
          <p:cNvPr id="7" name="Rectangle 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问题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你知道“编程”是什么</a:t>
            </a:r>
            <a:r>
              <a:rPr lang="zh-CN" altLang="en-US"/>
              <a:t>吗？</a:t>
            </a:r>
            <a:endParaRPr lang="zh-CN" altLang="en-US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Slide Number Placeholder 10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560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Hour of Code™ video by Code.org </a:t>
            </a:r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4</a:t>
            </a:fld>
            <a:endParaRPr lang="zh-CN" altLang="en-US" dirty="0"/>
          </a:p>
        </p:txBody>
      </p:sp>
      <p:pic>
        <p:nvPicPr>
          <p:cNvPr id="2" name="Picture 4">
            <a:hlinkClick r:id="" action="ppaction://media"/>
            <a:extLst>
              <a:ext uri="{FF2B5EF4-FFF2-40B4-BE49-F238E27FC236}">
                <a16:creationId xmlns:a16="http://schemas.microsoft.com/office/drawing/2014/main" id="{F572452C-091D-4857-927F-42CF3DF52B7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450" y="291223"/>
            <a:ext cx="9174025" cy="51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35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8018"/>
            <a:ext cx="9144000" cy="3898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1999" y="2868792"/>
            <a:ext cx="4331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它不是这样。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73" y="2042088"/>
            <a:ext cx="693579" cy="693579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它不是这样</a:t>
            </a:r>
            <a:endParaRPr lang="zh-CN" altLang="en-US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285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oup of teenage boys and girls look up from the shared laptop where they are working to smile at the camera&#10;" title="Group of teenage boys and girls look up from the shared laptop where they are working to smile at the camer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3"/>
          <a:stretch/>
        </p:blipFill>
        <p:spPr>
          <a:xfrm>
            <a:off x="0" y="0"/>
            <a:ext cx="8864600" cy="55350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16501" cy="571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1999" y="2868792"/>
            <a:ext cx="4331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它可能是这样。</a:t>
            </a: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It’s not this, either </a:t>
            </a:r>
            <a:endParaRPr lang="en-US" altLang="zh-CN" dirty="0"/>
          </a:p>
        </p:txBody>
      </p:sp>
      <p:sp>
        <p:nvSpPr>
          <p:cNvPr id="11" name="Slide Number Placeholder 10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6</a:t>
            </a:fld>
            <a:endParaRPr lang="zh-CN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11" y="1993854"/>
            <a:ext cx="694944" cy="694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4625F-CF56-4075-A5B7-43845A98C5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224" r="11684"/>
          <a:stretch/>
        </p:blipFill>
        <p:spPr>
          <a:xfrm>
            <a:off x="214429" y="208108"/>
            <a:ext cx="4341940" cy="52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89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r="3716"/>
          <a:stretch/>
        </p:blipFill>
        <p:spPr>
          <a:xfrm>
            <a:off x="3626568" y="-1631"/>
            <a:ext cx="5502633" cy="571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8599" y="2872802"/>
            <a:ext cx="4343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它是这样。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51" y="2033416"/>
            <a:ext cx="694944" cy="694944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它是这样！</a:t>
            </a:r>
            <a:endParaRPr lang="zh-CN" altLang="en-US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Slide Number Placeholder 7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0427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800600" y="2534334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开个玩笑</a:t>
            </a:r>
            <a:r>
              <a:rPr lang="en-US" altLang="zh-CN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... 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开个玩笑</a:t>
            </a:r>
            <a:endParaRPr lang="zh-CN" altLang="en-US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980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一对十几岁的男孩和女孩共同使用移动设备" title="一对十几岁的男孩和女孩共同使用移动设备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155" y="172774"/>
            <a:ext cx="8329033" cy="5390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599" y="2872802"/>
            <a:ext cx="4343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它是这样。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51" y="2033416"/>
            <a:ext cx="694944" cy="694944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它实际上是</a:t>
            </a:r>
            <a:r>
              <a:rPr lang="zh-CN" altLang="en-US"/>
              <a:t>这样</a:t>
            </a:r>
            <a:endParaRPr lang="zh-CN" altLang="en-US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0635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5102</Words>
  <Application>Microsoft Office PowerPoint</Application>
  <PresentationFormat>On-screen Show (16:10)</PresentationFormat>
  <Paragraphs>499</Paragraphs>
  <Slides>26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DengXian</vt:lpstr>
      <vt:lpstr>Microsoft YaHei</vt:lpstr>
      <vt:lpstr>SimSun</vt:lpstr>
      <vt:lpstr>SimSun</vt:lpstr>
      <vt:lpstr>Arial</vt:lpstr>
      <vt:lpstr>Calibri</vt:lpstr>
      <vt:lpstr>Calibri Light</vt:lpstr>
      <vt:lpstr>Segoe Pro</vt:lpstr>
      <vt:lpstr>Segoe Pro Light</vt:lpstr>
      <vt:lpstr>Segoe UI Light</vt:lpstr>
      <vt:lpstr>Office Theme</vt:lpstr>
      <vt:lpstr>欢迎参加“编程一小时”</vt:lpstr>
      <vt:lpstr>我们来谈谈编程</vt:lpstr>
      <vt:lpstr>你知道“编程”是什么吗？</vt:lpstr>
      <vt:lpstr>Hour of Code™ video by Code.org </vt:lpstr>
      <vt:lpstr>它不是这样</vt:lpstr>
      <vt:lpstr>It’s not this, either </vt:lpstr>
      <vt:lpstr>它是这样！</vt:lpstr>
      <vt:lpstr>开个玩笑</vt:lpstr>
      <vt:lpstr>它实际上是这样</vt:lpstr>
      <vt:lpstr>和这样</vt:lpstr>
      <vt:lpstr>编程就是</vt:lpstr>
      <vt:lpstr>解决问题</vt:lpstr>
      <vt:lpstr>创造力</vt:lpstr>
      <vt:lpstr>合作</vt:lpstr>
      <vt:lpstr>你最喜欢做什么？</vt:lpstr>
      <vt:lpstr>使你的兴趣成为现实</vt:lpstr>
      <vt:lpstr>学以致用</vt:lpstr>
      <vt:lpstr>它是如何进行的</vt:lpstr>
      <vt:lpstr>How it goes down </vt:lpstr>
      <vt:lpstr>Find your tutorial</vt:lpstr>
      <vt:lpstr>圆满完成</vt:lpstr>
      <vt:lpstr>现在你对编程怎么看？</vt:lpstr>
      <vt:lpstr>你想创造什么？</vt:lpstr>
      <vt:lpstr>后续步骤</vt:lpstr>
      <vt:lpstr>感谢参加！</vt:lpstr>
      <vt:lpstr>Welcome to Hour of Code™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2015-11-21T17:35:26Z</dcterms:created>
  <dcterms:modified xsi:type="dcterms:W3CDTF">2017-11-02T04:16:33Z</dcterms:modified>
</cp:coreProperties>
</file>